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517_B664F300.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1288" r:id="rId2"/>
    <p:sldId id="1292" r:id="rId3"/>
    <p:sldId id="1293" r:id="rId4"/>
    <p:sldId id="1294" r:id="rId5"/>
    <p:sldId id="1295" r:id="rId6"/>
    <p:sldId id="1296" r:id="rId7"/>
    <p:sldId id="1298" r:id="rId8"/>
    <p:sldId id="1297" r:id="rId9"/>
    <p:sldId id="1299" r:id="rId10"/>
    <p:sldId id="1300" r:id="rId11"/>
    <p:sldId id="1301" r:id="rId12"/>
    <p:sldId id="1302" r:id="rId13"/>
    <p:sldId id="1303" r:id="rId14"/>
    <p:sldId id="1304" r:id="rId15"/>
    <p:sldId id="1305" r:id="rId16"/>
    <p:sldId id="1306" r:id="rId17"/>
    <p:sldId id="1307" r:id="rId18"/>
    <p:sldId id="1308" r:id="rId19"/>
    <p:sldId id="1309" r:id="rId20"/>
    <p:sldId id="1313" r:id="rId21"/>
    <p:sldId id="1316" r:id="rId22"/>
    <p:sldId id="1310" r:id="rId23"/>
    <p:sldId id="1311" r:id="rId24"/>
    <p:sldId id="1314" r:id="rId25"/>
    <p:sldId id="1315" r:id="rId26"/>
    <p:sldId id="1317" r:id="rId27"/>
    <p:sldId id="1318" r:id="rId28"/>
    <p:sldId id="1319" r:id="rId29"/>
    <p:sldId id="1328" r:id="rId30"/>
    <p:sldId id="1320" r:id="rId31"/>
    <p:sldId id="1321" r:id="rId32"/>
    <p:sldId id="1322" r:id="rId33"/>
    <p:sldId id="1323" r:id="rId34"/>
    <p:sldId id="1324" r:id="rId35"/>
    <p:sldId id="1312" r:id="rId36"/>
    <p:sldId id="1325" r:id="rId37"/>
    <p:sldId id="1326" r:id="rId38"/>
    <p:sldId id="1327" r:id="rId39"/>
    <p:sldId id="1329" r:id="rId40"/>
    <p:sldId id="1330" r:id="rId41"/>
    <p:sldId id="1331" r:id="rId42"/>
    <p:sldId id="1332" r:id="rId43"/>
    <p:sldId id="1333" r:id="rId4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58" autoAdjust="0"/>
    <p:restoredTop sz="94710" autoAdjust="0"/>
  </p:normalViewPr>
  <p:slideViewPr>
    <p:cSldViewPr>
      <p:cViewPr varScale="1">
        <p:scale>
          <a:sx n="131" d="100"/>
          <a:sy n="131" d="100"/>
        </p:scale>
        <p:origin x="832" y="192"/>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ja-JP" dirty="0"/>
              <a:t>2021</a:t>
            </a:r>
            <a:r>
              <a:rPr lang="ja-JP" altLang="en-US"/>
              <a:t>年度に利用したコースの割合</a:t>
            </a:r>
          </a:p>
        </c:rich>
      </c:tx>
      <c:layout>
        <c:manualLayout>
          <c:xMode val="edge"/>
          <c:yMode val="edge"/>
          <c:x val="0.28913723594526547"/>
          <c:y val="9.139432794995862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c:v>
                </c:pt>
              </c:strCache>
            </c:strRef>
          </c:tx>
          <c:spPr>
            <a:solidFill>
              <a:schemeClr val="accent6">
                <a:tint val="100000"/>
              </a:schemeClr>
            </a:solidFill>
            <a:ln>
              <a:noFill/>
            </a:ln>
            <a:effectLst/>
          </c:spPr>
          <c:invertIfNegative val="0"/>
          <c:cat>
            <c:strRef>
              <c:f>Sheet1!$A$2:$A$4</c:f>
              <c:strCache>
                <c:ptCount val="3"/>
                <c:pt idx="0">
                  <c:v>お知らせ</c:v>
                </c:pt>
                <c:pt idx="1">
                  <c:v>掲示板</c:v>
                </c:pt>
                <c:pt idx="2">
                  <c:v>メッセージ</c:v>
                </c:pt>
              </c:strCache>
            </c:strRef>
          </c:cat>
          <c:val>
            <c:numRef>
              <c:f>Sheet1!$B$2:$B$4</c:f>
              <c:numCache>
                <c:formatCode>0.00%</c:formatCode>
                <c:ptCount val="3"/>
                <c:pt idx="0">
                  <c:v>0.76539999999999997</c:v>
                </c:pt>
                <c:pt idx="1">
                  <c:v>0.1404</c:v>
                </c:pt>
                <c:pt idx="2">
                  <c:v>0.14810000000000001</c:v>
                </c:pt>
              </c:numCache>
            </c:numRef>
          </c:val>
          <c:extLst>
            <c:ext xmlns:c16="http://schemas.microsoft.com/office/drawing/2014/chart" uri="{C3380CC4-5D6E-409C-BE32-E72D297353CC}">
              <c16:uniqueId val="{00000000-30E6-EE4F-B676-D209E77415DE}"/>
            </c:ext>
          </c:extLst>
        </c:ser>
        <c:dLbls>
          <c:showLegendKey val="0"/>
          <c:showVal val="0"/>
          <c:showCatName val="0"/>
          <c:showSerName val="0"/>
          <c:showPercent val="0"/>
          <c:showBubbleSize val="0"/>
        </c:dLbls>
        <c:gapWidth val="182"/>
        <c:axId val="1101043423"/>
        <c:axId val="2046139759"/>
      </c:barChart>
      <c:catAx>
        <c:axId val="11010434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2046139759"/>
        <c:crosses val="autoZero"/>
        <c:auto val="1"/>
        <c:lblAlgn val="ctr"/>
        <c:lblOffset val="100"/>
        <c:noMultiLvlLbl val="0"/>
      </c:catAx>
      <c:valAx>
        <c:axId val="204613975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101043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517_B664F300.xml><?xml version="1.0" encoding="utf-8"?>
<p188:cmLst xmlns:a="http://schemas.openxmlformats.org/drawingml/2006/main" xmlns:r="http://schemas.openxmlformats.org/officeDocument/2006/relationships" xmlns:p188="http://schemas.microsoft.com/office/powerpoint/2018/8/main">
  <p188:cm id="{1CF584F0-CFF2-FC41-BA35-EEF4F7576028}" authorId="{4764FF9B-CF17-E580-EF0E-03CF6A7B25B4}" created="2022-03-13T09:38:29.026">
    <pc:sldMkLst xmlns:pc="http://schemas.microsoft.com/office/powerpoint/2013/main/command">
      <pc:docMk/>
      <pc:sldMk cId="3060069120" sldId="1303"/>
    </pc:sldMkLst>
    <p188:txBody>
      <a:bodyPr/>
      <a:lstStyle/>
      <a:p>
        <a:r>
          <a:rPr lang="ja-JP" altLang="en-US"/>
          <a:t>もう要らないかも</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2022/3/14</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17</a:t>
            </a:fld>
            <a:endParaRPr kumimoji="1" lang="ja-JP" altLang="en-US"/>
          </a:p>
        </p:txBody>
      </p:sp>
    </p:spTree>
    <p:extLst>
      <p:ext uri="{BB962C8B-B14F-4D97-AF65-F5344CB8AC3E}">
        <p14:creationId xmlns:p14="http://schemas.microsoft.com/office/powerpoint/2010/main" val="154728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20</a:t>
            </a:fld>
            <a:endParaRPr kumimoji="1" lang="ja-JP" altLang="en-US"/>
          </a:p>
        </p:txBody>
      </p:sp>
    </p:spTree>
    <p:extLst>
      <p:ext uri="{BB962C8B-B14F-4D97-AF65-F5344CB8AC3E}">
        <p14:creationId xmlns:p14="http://schemas.microsoft.com/office/powerpoint/2010/main" val="377185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2022/3/16</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S</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2022/3/16</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2022/3/16</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utas.adm.u-tokyo.ac.jp/" TargetMode="External"/><Relationship Id="rId5" Type="http://schemas.openxmlformats.org/officeDocument/2006/relationships/image" Target="../media/image1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517_B664F30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u-tokyo-ac-jp.zoom.us/profile"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2" Type="http://schemas.openxmlformats.org/officeDocument/2006/relationships/hyperlink" Target="https://zoom.us/"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hyperlink" Target="https://mail.google.com/a/g.ecc.u-tokyo.ac.jp"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www.office.com/" TargetMode="External"/><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hyperlink" Target="https://utelecon.webex.com/" TargetMode="External"/><Relationship Id="rId5" Type="http://schemas.openxmlformats.org/officeDocument/2006/relationships/hyperlink" Target="https://itc-lms.ecc.u-tokyo.ac.jp/" TargetMode="External"/><Relationship Id="rId4" Type="http://schemas.openxmlformats.org/officeDocument/2006/relationships/hyperlink" Target="https://utas.adm.u-tokyo.ac.jp/" TargetMode="External"/><Relationship Id="rId9" Type="http://schemas.openxmlformats.org/officeDocument/2006/relationships/hyperlink" Target="https://u-tokyo-ac-jp.zoom.us/profi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tc-lms.ecc.u-tokyo.ac.jp/login" TargetMode="External"/><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6.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924D18-30BD-A646-998A-FD4797100700}"/>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363642A2-B10C-9A4D-96B9-77EB37BB4BEB}"/>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55ACF7FB-6A16-DE4F-AF0E-CF6BE008981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D64EFDF-7780-D247-B61C-51CAB61E276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BEE9B5C9-DE48-3F49-8D3C-CA53783EC222}"/>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2242288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C39570-4A95-3D4E-956C-2D7A183B371E}"/>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194F6FBB-10C0-4E4B-B041-3B307F88A2EF}"/>
              </a:ext>
            </a:extLst>
          </p:cNvPr>
          <p:cNvSpPr>
            <a:spLocks noGrp="1"/>
          </p:cNvSpPr>
          <p:nvPr>
            <p:ph idx="1"/>
          </p:nvPr>
        </p:nvSpPr>
        <p:spPr/>
        <p:txBody>
          <a:bodyPr>
            <a:normAutofit lnSpcReduction="10000"/>
          </a:bodyPr>
          <a:lstStyle/>
          <a:p>
            <a:r>
              <a:rPr lang="ja-JP" altLang="en-US"/>
              <a:t>常勤・非常勤を問わず、</a:t>
            </a:r>
            <a:r>
              <a:rPr lang="ja-JP" altLang="en-US">
                <a:solidFill>
                  <a:srgbClr val="00B050"/>
                </a:solidFill>
              </a:rPr>
              <a:t>授業に必要ならば割り当てるのが基本</a:t>
            </a:r>
            <a:r>
              <a:rPr lang="ja-JP" altLang="en-US"/>
              <a:t>です</a:t>
            </a:r>
            <a:endParaRPr lang="en-US" altLang="ja-JP" dirty="0"/>
          </a:p>
          <a:p>
            <a:r>
              <a:rPr lang="ja-JP" altLang="en-US">
                <a:solidFill>
                  <a:srgbClr val="00B050"/>
                </a:solidFill>
              </a:rPr>
              <a:t>非常勤講師（又はアレンジご担当）の先生へ：</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30151F50-614E-6A40-83C0-8CFEF531C09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6C2A67F-1395-A349-8892-6FCFDE12833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9F502D9-3061-C143-A93C-B0B571ADF528}"/>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1435575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4F0844-4E83-CD4A-AF4D-4D368E012133}"/>
              </a:ext>
            </a:extLst>
          </p:cNvPr>
          <p:cNvSpPr>
            <a:spLocks noGrp="1"/>
          </p:cNvSpPr>
          <p:nvPr>
            <p:ph type="title"/>
          </p:nvPr>
        </p:nvSpPr>
        <p:spPr/>
        <p:txBody>
          <a:bodyPr/>
          <a:lstStyle/>
          <a:p>
            <a:r>
              <a:rPr kumimoji="1" lang="en-US" altLang="ja-JP" dirty="0"/>
              <a:t>UTAS</a:t>
            </a:r>
            <a:endParaRPr kumimoji="1" lang="ja-JP" altLang="en-US"/>
          </a:p>
        </p:txBody>
      </p:sp>
      <p:sp>
        <p:nvSpPr>
          <p:cNvPr id="22" name="コンテンツ プレースホルダー 21">
            <a:extLst>
              <a:ext uri="{FF2B5EF4-FFF2-40B4-BE49-F238E27FC236}">
                <a16:creationId xmlns:a16="http://schemas.microsoft.com/office/drawing/2014/main" id="{36D2043E-1120-E648-9335-FBE061495803}"/>
              </a:ext>
            </a:extLst>
          </p:cNvPr>
          <p:cNvSpPr>
            <a:spLocks noGrp="1"/>
          </p:cNvSpPr>
          <p:nvPr>
            <p:ph idx="1"/>
          </p:nvPr>
        </p:nvSpPr>
        <p:spPr/>
        <p:txBody>
          <a:bodyPr/>
          <a:lstStyle/>
          <a:p>
            <a:r>
              <a:rPr lang="ja-JP" altLang="en-US"/>
              <a:t>東大の学務に関する公式情報を扱う学務システムです</a:t>
            </a:r>
            <a:endParaRPr lang="en-US" altLang="ja-JP" dirty="0"/>
          </a:p>
          <a:p>
            <a:pPr marL="0" indent="0">
              <a:buNone/>
            </a:pPr>
            <a:endParaRPr lang="ja-JP" altLang="en-US"/>
          </a:p>
        </p:txBody>
      </p:sp>
      <p:sp>
        <p:nvSpPr>
          <p:cNvPr id="4" name="日付プレースホルダー 3">
            <a:extLst>
              <a:ext uri="{FF2B5EF4-FFF2-40B4-BE49-F238E27FC236}">
                <a16:creationId xmlns:a16="http://schemas.microsoft.com/office/drawing/2014/main" id="{3FCA4718-B383-E340-99B6-F38D6E565DB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857A561-F61C-884C-B2A4-52DE88A0B6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A934C8-23B1-2C45-919D-FD7BBDCBC909}"/>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7" name="グループ化 39">
            <a:extLst>
              <a:ext uri="{FF2B5EF4-FFF2-40B4-BE49-F238E27FC236}">
                <a16:creationId xmlns:a16="http://schemas.microsoft.com/office/drawing/2014/main" id="{A55999D7-5DF4-1B43-8704-AF86A411859E}"/>
              </a:ext>
            </a:extLst>
          </p:cNvPr>
          <p:cNvGrpSpPr/>
          <p:nvPr/>
        </p:nvGrpSpPr>
        <p:grpSpPr>
          <a:xfrm>
            <a:off x="1173765" y="2864565"/>
            <a:ext cx="7286315" cy="2133229"/>
            <a:chOff x="179512" y="3599999"/>
            <a:chExt cx="8856984" cy="3141369"/>
          </a:xfrm>
        </p:grpSpPr>
        <p:sp>
          <p:nvSpPr>
            <p:cNvPr id="8" name="正方形/長方形 4">
              <a:extLst>
                <a:ext uri="{FF2B5EF4-FFF2-40B4-BE49-F238E27FC236}">
                  <a16:creationId xmlns:a16="http://schemas.microsoft.com/office/drawing/2014/main" id="{032ED1CD-36E2-7247-ADD0-A79116812F80}"/>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9B07CCCC-574D-0045-937F-617E0BD83265}"/>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43712E0B-8C21-A047-A274-BBC89CE34F3C}"/>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27B6FF94-F2C9-C448-8F1A-167FF530693F}"/>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79EAC13D-37D9-814F-A919-7A0F8036E72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EE3964CA-625C-FB42-805A-02D6ECDEAC56}"/>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6511073A-2FC1-BE45-AC3D-0BBF3908F3B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CC14EE7-5054-D645-9217-38E7F33F810B}"/>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27CC3A46-939B-4942-A9F6-11EB323CAF71}"/>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20EB4321-B974-454B-AF0B-618B14A88702}"/>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CB2711B3-A7E6-5241-B533-97B3787FEF67}"/>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09E5264D-9001-9245-A125-09DBFD927B6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D6284215-35DB-EF48-8A7E-55CD61B1265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93809C05-FA9C-FC40-B13F-8CCADE8E705B}"/>
              </a:ext>
            </a:extLst>
          </p:cNvPr>
          <p:cNvSpPr/>
          <p:nvPr/>
        </p:nvSpPr>
        <p:spPr>
          <a:xfrm>
            <a:off x="1173765" y="2860130"/>
            <a:ext cx="1172383"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01947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35022-8E99-B545-894D-8084BB3E2041}"/>
              </a:ext>
            </a:extLst>
          </p:cNvPr>
          <p:cNvSpPr>
            <a:spLocks noGrp="1"/>
          </p:cNvSpPr>
          <p:nvPr>
            <p:ph type="title"/>
          </p:nvPr>
        </p:nvSpPr>
        <p:spPr/>
        <p:txBody>
          <a:bodyPr/>
          <a:lstStyle/>
          <a:p>
            <a:r>
              <a:rPr kumimoji="1" lang="en-US" altLang="ja-JP" dirty="0"/>
              <a:t>UTAS</a:t>
            </a:r>
            <a:endParaRPr kumimoji="1" lang="ja-JP" altLang="en-US"/>
          </a:p>
        </p:txBody>
      </p:sp>
      <p:sp>
        <p:nvSpPr>
          <p:cNvPr id="4" name="日付プレースホルダー 3">
            <a:extLst>
              <a:ext uri="{FF2B5EF4-FFF2-40B4-BE49-F238E27FC236}">
                <a16:creationId xmlns:a16="http://schemas.microsoft.com/office/drawing/2014/main" id="{65D49D0C-33E9-8046-A349-A49150B3814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EE2DF59-36F6-3945-A70C-4C063EB300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7FF5F7-3B51-6B48-967F-11241DCA9E9C}"/>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a:extLst>
              <a:ext uri="{FF2B5EF4-FFF2-40B4-BE49-F238E27FC236}">
                <a16:creationId xmlns:a16="http://schemas.microsoft.com/office/drawing/2014/main" id="{435BF0E7-4CE2-2340-982F-14CEE42649C3}"/>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CEC1E79-58E9-0A41-8101-FC8C8A4B2E9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807298FC-7109-7647-8D34-F9908BADB495}"/>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C15E5662-6BE3-A341-AE54-8AA70D4596EB}"/>
              </a:ext>
            </a:extLst>
          </p:cNvPr>
          <p:cNvPicPr>
            <a:picLocks noChangeAspect="1"/>
          </p:cNvPicPr>
          <p:nvPr/>
        </p:nvPicPr>
        <p:blipFill rotWithShape="1">
          <a:blip r:embed="rId3">
            <a:extLst>
              <a:ext uri="{28A0092B-C50C-407E-A947-70E740481C1C}">
                <a14:useLocalDpi xmlns:a14="http://schemas.microsoft.com/office/drawing/2010/main" val="0"/>
              </a:ext>
            </a:extLst>
          </a:blip>
          <a:srcRect l="4580" t="4005" r="4580" b="7315"/>
          <a:stretch/>
        </p:blipFill>
        <p:spPr>
          <a:xfrm>
            <a:off x="5368892" y="743769"/>
            <a:ext cx="3590792" cy="2973263"/>
          </a:xfrm>
          <a:prstGeom prst="rect">
            <a:avLst/>
          </a:prstGeom>
        </p:spPr>
      </p:pic>
      <p:sp>
        <p:nvSpPr>
          <p:cNvPr id="12" name="正方形/長方形 11">
            <a:extLst>
              <a:ext uri="{FF2B5EF4-FFF2-40B4-BE49-F238E27FC236}">
                <a16:creationId xmlns:a16="http://schemas.microsoft.com/office/drawing/2014/main" id="{87E0E3B4-7487-F348-9672-A5F6044177A7}"/>
              </a:ext>
            </a:extLst>
          </p:cNvPr>
          <p:cNvSpPr/>
          <p:nvPr/>
        </p:nvSpPr>
        <p:spPr>
          <a:xfrm>
            <a:off x="7072185" y="3449935"/>
            <a:ext cx="524151" cy="1950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3" name="図 12" descr="グラフィカル ユーザー インターフェイス&#10;&#10;自動的に生成された説明">
            <a:extLst>
              <a:ext uri="{FF2B5EF4-FFF2-40B4-BE49-F238E27FC236}">
                <a16:creationId xmlns:a16="http://schemas.microsoft.com/office/drawing/2014/main" id="{1FF4E78F-98AF-1C4B-8C13-0FE23FC10479}"/>
              </a:ext>
            </a:extLst>
          </p:cNvPr>
          <p:cNvPicPr>
            <a:picLocks noChangeAspect="1"/>
          </p:cNvPicPr>
          <p:nvPr/>
        </p:nvPicPr>
        <p:blipFill rotWithShape="1">
          <a:blip r:embed="rId4">
            <a:extLst>
              <a:ext uri="{28A0092B-C50C-407E-A947-70E740481C1C}">
                <a14:useLocalDpi xmlns:a14="http://schemas.microsoft.com/office/drawing/2010/main" val="0"/>
              </a:ext>
            </a:extLst>
          </a:blip>
          <a:srcRect l="4252" t="4200" r="4678" b="7088"/>
          <a:stretch/>
        </p:blipFill>
        <p:spPr>
          <a:xfrm>
            <a:off x="2987824" y="3096962"/>
            <a:ext cx="1795951" cy="1438497"/>
          </a:xfrm>
          <a:prstGeom prst="rect">
            <a:avLst/>
          </a:prstGeom>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663CBEE1-A27C-774D-B5A1-EEC1AD286E2E}"/>
              </a:ext>
            </a:extLst>
          </p:cNvPr>
          <p:cNvPicPr>
            <a:picLocks noChangeAspect="1"/>
          </p:cNvPicPr>
          <p:nvPr/>
        </p:nvPicPr>
        <p:blipFill rotWithShape="1">
          <a:blip r:embed="rId5">
            <a:extLst>
              <a:ext uri="{28A0092B-C50C-407E-A947-70E740481C1C}">
                <a14:useLocalDpi xmlns:a14="http://schemas.microsoft.com/office/drawing/2010/main" val="0"/>
              </a:ext>
            </a:extLst>
          </a:blip>
          <a:srcRect l="4580" t="4005" r="4580" b="7315"/>
          <a:stretch/>
        </p:blipFill>
        <p:spPr>
          <a:xfrm>
            <a:off x="5388567" y="3717032"/>
            <a:ext cx="3590792" cy="2973263"/>
          </a:xfrm>
          <a:prstGeom prst="rect">
            <a:avLst/>
          </a:prstGeom>
        </p:spPr>
      </p:pic>
      <p:sp>
        <p:nvSpPr>
          <p:cNvPr id="16" name="左矢印 15">
            <a:extLst>
              <a:ext uri="{FF2B5EF4-FFF2-40B4-BE49-F238E27FC236}">
                <a16:creationId xmlns:a16="http://schemas.microsoft.com/office/drawing/2014/main" id="{C42EC1B9-DDAA-F74C-BAB5-B020A8F14C02}"/>
              </a:ext>
            </a:extLst>
          </p:cNvPr>
          <p:cNvSpPr/>
          <p:nvPr/>
        </p:nvSpPr>
        <p:spPr>
          <a:xfrm>
            <a:off x="4427984" y="3329833"/>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左矢印 16">
            <a:extLst>
              <a:ext uri="{FF2B5EF4-FFF2-40B4-BE49-F238E27FC236}">
                <a16:creationId xmlns:a16="http://schemas.microsoft.com/office/drawing/2014/main" id="{B46C085F-D1D5-5146-839C-C3736164FBD3}"/>
              </a:ext>
            </a:extLst>
          </p:cNvPr>
          <p:cNvSpPr/>
          <p:nvPr/>
        </p:nvSpPr>
        <p:spPr>
          <a:xfrm rot="12926565">
            <a:off x="4093512" y="4649501"/>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左矢印 17">
            <a:extLst>
              <a:ext uri="{FF2B5EF4-FFF2-40B4-BE49-F238E27FC236}">
                <a16:creationId xmlns:a16="http://schemas.microsoft.com/office/drawing/2014/main" id="{9BA9C756-88BF-154D-9D7F-295F6EEFBC5E}"/>
              </a:ext>
            </a:extLst>
          </p:cNvPr>
          <p:cNvSpPr/>
          <p:nvPr/>
        </p:nvSpPr>
        <p:spPr>
          <a:xfrm rot="11644582">
            <a:off x="4176642" y="2270208"/>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1D3E00FC-774C-CE48-B975-21DEF82740C7}"/>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6"/>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a:p>
            <a:endParaRPr kumimoji="1" lang="ja-JP" altLang="en-US"/>
          </a:p>
        </p:txBody>
      </p:sp>
    </p:spTree>
    <p:extLst>
      <p:ext uri="{BB962C8B-B14F-4D97-AF65-F5344CB8AC3E}">
        <p14:creationId xmlns:p14="http://schemas.microsoft.com/office/powerpoint/2010/main" val="133515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CDFDD-F095-0E40-84CC-E75B6100EE2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A7423C9-6EC0-E144-ACC4-B472CE931491}"/>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p:txBody>
      </p:sp>
      <p:sp>
        <p:nvSpPr>
          <p:cNvPr id="4" name="日付プレースホルダー 3">
            <a:extLst>
              <a:ext uri="{FF2B5EF4-FFF2-40B4-BE49-F238E27FC236}">
                <a16:creationId xmlns:a16="http://schemas.microsoft.com/office/drawing/2014/main" id="{589851BA-F150-B441-ACA4-4DA301E341A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616FA6-52B7-6941-9564-0DE481616C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6CC6DEB-B450-1240-AB7E-5211B184874C}"/>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AE3BD16D-0739-8D46-996B-4FB042BC6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52D9957C-4A0B-0F44-8B04-C6F0BEDE3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4" y="4852640"/>
            <a:ext cx="9055100" cy="736600"/>
          </a:xfrm>
          <a:prstGeom prst="rect">
            <a:avLst/>
          </a:prstGeom>
        </p:spPr>
      </p:pic>
      <p:pic>
        <p:nvPicPr>
          <p:cNvPr id="9" name="図 8">
            <a:extLst>
              <a:ext uri="{FF2B5EF4-FFF2-40B4-BE49-F238E27FC236}">
                <a16:creationId xmlns:a16="http://schemas.microsoft.com/office/drawing/2014/main" id="{21234766-F447-9348-8E70-559EC2071B5F}"/>
              </a:ext>
            </a:extLst>
          </p:cNvPr>
          <p:cNvPicPr>
            <a:picLocks noChangeAspect="1"/>
          </p:cNvPicPr>
          <p:nvPr/>
        </p:nvPicPr>
        <p:blipFill>
          <a:blip r:embed="rId5"/>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A8BFCE2F-00C3-9842-A87C-5CC1B55B302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394A866-05F5-C64E-B11C-57CEEE3CC22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60069120"/>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9E6FDB-531F-0749-AD75-6B85C96002BE}"/>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352A81B9-7CF1-4444-903D-15A5F46E4F09}"/>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391B07B7-8118-0D4E-8AFF-402C5936740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E6EDD19-A470-074D-980B-D2B99F4DD4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8F04C4C-72E1-2848-93F5-50FC63DE29CF}"/>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grpSp>
        <p:nvGrpSpPr>
          <p:cNvPr id="25" name="グループ化 39">
            <a:extLst>
              <a:ext uri="{FF2B5EF4-FFF2-40B4-BE49-F238E27FC236}">
                <a16:creationId xmlns:a16="http://schemas.microsoft.com/office/drawing/2014/main" id="{93B58561-F805-154C-BF05-10AE63DFC392}"/>
              </a:ext>
            </a:extLst>
          </p:cNvPr>
          <p:cNvGrpSpPr/>
          <p:nvPr/>
        </p:nvGrpSpPr>
        <p:grpSpPr>
          <a:xfrm>
            <a:off x="1173765" y="2864565"/>
            <a:ext cx="7286315" cy="2133229"/>
            <a:chOff x="179512" y="3599999"/>
            <a:chExt cx="8856984" cy="3141369"/>
          </a:xfrm>
        </p:grpSpPr>
        <p:sp>
          <p:nvSpPr>
            <p:cNvPr id="26" name="正方形/長方形 4">
              <a:extLst>
                <a:ext uri="{FF2B5EF4-FFF2-40B4-BE49-F238E27FC236}">
                  <a16:creationId xmlns:a16="http://schemas.microsoft.com/office/drawing/2014/main" id="{78693EFA-C007-BC41-9B65-7E96A93680F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27" name="正方形/長方形 5">
              <a:extLst>
                <a:ext uri="{FF2B5EF4-FFF2-40B4-BE49-F238E27FC236}">
                  <a16:creationId xmlns:a16="http://schemas.microsoft.com/office/drawing/2014/main" id="{EF610019-75A9-F840-AAD5-13125DF2530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8" name="正方形/長方形 6">
              <a:extLst>
                <a:ext uri="{FF2B5EF4-FFF2-40B4-BE49-F238E27FC236}">
                  <a16:creationId xmlns:a16="http://schemas.microsoft.com/office/drawing/2014/main" id="{69386022-9D27-8B40-BA70-D935EB543575}"/>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9" name="矢印: 上 11">
              <a:extLst>
                <a:ext uri="{FF2B5EF4-FFF2-40B4-BE49-F238E27FC236}">
                  <a16:creationId xmlns:a16="http://schemas.microsoft.com/office/drawing/2014/main" id="{9BD6C428-49F6-7C48-A2BC-5288E3B9431B}"/>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12">
              <a:extLst>
                <a:ext uri="{FF2B5EF4-FFF2-40B4-BE49-F238E27FC236}">
                  <a16:creationId xmlns:a16="http://schemas.microsoft.com/office/drawing/2014/main" id="{BEAFBBFF-73CF-5940-9F0D-BECE73224DA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1" name="矢印: 上 13">
              <a:extLst>
                <a:ext uri="{FF2B5EF4-FFF2-40B4-BE49-F238E27FC236}">
                  <a16:creationId xmlns:a16="http://schemas.microsoft.com/office/drawing/2014/main" id="{9F1C9CB8-B81E-794D-8281-71E336ACAA13}"/>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2" name="矢印: 上 14">
              <a:extLst>
                <a:ext uri="{FF2B5EF4-FFF2-40B4-BE49-F238E27FC236}">
                  <a16:creationId xmlns:a16="http://schemas.microsoft.com/office/drawing/2014/main" id="{EF8A0076-3D58-A648-AA67-6CF70F061ABF}"/>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5">
              <a:extLst>
                <a:ext uri="{FF2B5EF4-FFF2-40B4-BE49-F238E27FC236}">
                  <a16:creationId xmlns:a16="http://schemas.microsoft.com/office/drawing/2014/main" id="{34D07EE8-8470-CE40-9EDB-3F6B85A576B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正方形/長方形 9">
              <a:extLst>
                <a:ext uri="{FF2B5EF4-FFF2-40B4-BE49-F238E27FC236}">
                  <a16:creationId xmlns:a16="http://schemas.microsoft.com/office/drawing/2014/main" id="{00CB4F42-00C2-494D-92FD-C2972B32FD1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5" name="正方形/長方形 7">
              <a:extLst>
                <a:ext uri="{FF2B5EF4-FFF2-40B4-BE49-F238E27FC236}">
                  <a16:creationId xmlns:a16="http://schemas.microsoft.com/office/drawing/2014/main" id="{9DE36E0B-A75D-BC4B-81D5-D065D09B7125}"/>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6" name="正方形/長方形 8">
              <a:extLst>
                <a:ext uri="{FF2B5EF4-FFF2-40B4-BE49-F238E27FC236}">
                  <a16:creationId xmlns:a16="http://schemas.microsoft.com/office/drawing/2014/main" id="{3A9ECE14-3C43-FD46-8BC5-2CCE230209F5}"/>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7" name="矢印: 上 34">
              <a:extLst>
                <a:ext uri="{FF2B5EF4-FFF2-40B4-BE49-F238E27FC236}">
                  <a16:creationId xmlns:a16="http://schemas.microsoft.com/office/drawing/2014/main" id="{87FBF01E-B19F-E140-AAF2-DA939DEA58F6}"/>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36">
              <a:extLst>
                <a:ext uri="{FF2B5EF4-FFF2-40B4-BE49-F238E27FC236}">
                  <a16:creationId xmlns:a16="http://schemas.microsoft.com/office/drawing/2014/main" id="{F77DF93E-3008-8B4D-A4A8-73C627BF865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39" name="正方形/長方形 38">
            <a:extLst>
              <a:ext uri="{FF2B5EF4-FFF2-40B4-BE49-F238E27FC236}">
                <a16:creationId xmlns:a16="http://schemas.microsoft.com/office/drawing/2014/main" id="{D5DCC619-6C33-E64F-9598-05888F6CD89D}"/>
              </a:ext>
            </a:extLst>
          </p:cNvPr>
          <p:cNvSpPr/>
          <p:nvPr/>
        </p:nvSpPr>
        <p:spPr>
          <a:xfrm>
            <a:off x="1173765" y="2860130"/>
            <a:ext cx="1172383"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3467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19E52-C18D-BE4C-B0B7-6A259994A28F}"/>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48D628EE-E12C-574D-8F17-B4CB2393BD7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68B005E-81AC-C448-8BB4-342A5E59165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4FCED4-69A3-3048-9464-99E476A2AA22}"/>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5483E341-0ACA-D549-8143-26B9A3F66762}"/>
              </a:ext>
            </a:extLst>
          </p:cNvPr>
          <p:cNvPicPr>
            <a:picLocks noChangeAspect="1"/>
          </p:cNvPicPr>
          <p:nvPr/>
        </p:nvPicPr>
        <p:blipFill rotWithShape="1">
          <a:blip r:embed="rId2">
            <a:extLst>
              <a:ext uri="{28A0092B-C50C-407E-A947-70E740481C1C}">
                <a14:useLocalDpi xmlns:a14="http://schemas.microsoft.com/office/drawing/2010/main" val="0"/>
              </a:ext>
            </a:extLst>
          </a:blip>
          <a:srcRect l="4673" t="3676" r="4678" b="13911"/>
          <a:stretch/>
        </p:blipFill>
        <p:spPr>
          <a:xfrm>
            <a:off x="4824028" y="3460661"/>
            <a:ext cx="3744416" cy="2648012"/>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5FBC2146-8F90-2649-B33D-4BB31C5FB1CE}"/>
              </a:ext>
            </a:extLst>
          </p:cNvPr>
          <p:cNvPicPr>
            <a:picLocks noChangeAspect="1"/>
          </p:cNvPicPr>
          <p:nvPr/>
        </p:nvPicPr>
        <p:blipFill rotWithShape="1">
          <a:blip r:embed="rId3">
            <a:extLst>
              <a:ext uri="{28A0092B-C50C-407E-A947-70E740481C1C}">
                <a14:useLocalDpi xmlns:a14="http://schemas.microsoft.com/office/drawing/2010/main" val="0"/>
              </a:ext>
            </a:extLst>
          </a:blip>
          <a:srcRect l="4252" t="4200" r="4678" b="7088"/>
          <a:stretch/>
        </p:blipFill>
        <p:spPr>
          <a:xfrm>
            <a:off x="1940290" y="4751514"/>
            <a:ext cx="1795951" cy="1438497"/>
          </a:xfrm>
          <a:prstGeom prst="rect">
            <a:avLst/>
          </a:prstGeom>
        </p:spPr>
      </p:pic>
      <p:sp>
        <p:nvSpPr>
          <p:cNvPr id="9" name="左矢印 8">
            <a:extLst>
              <a:ext uri="{FF2B5EF4-FFF2-40B4-BE49-F238E27FC236}">
                <a16:creationId xmlns:a16="http://schemas.microsoft.com/office/drawing/2014/main" id="{87ECFE2B-4C8B-3B47-9755-7557DDC626F8}"/>
              </a:ext>
            </a:extLst>
          </p:cNvPr>
          <p:cNvSpPr/>
          <p:nvPr/>
        </p:nvSpPr>
        <p:spPr>
          <a:xfrm rot="18476694">
            <a:off x="2596428" y="3210651"/>
            <a:ext cx="3669339"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DAD1BF6F-8810-9E46-92F6-A9B523C625B9}"/>
              </a:ext>
            </a:extLst>
          </p:cNvPr>
          <p:cNvSpPr/>
          <p:nvPr/>
        </p:nvSpPr>
        <p:spPr>
          <a:xfrm rot="10800000">
            <a:off x="3046679" y="5774535"/>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D2A0AAD-8133-9943-8821-31578B3072CD}"/>
              </a:ext>
            </a:extLst>
          </p:cNvPr>
          <p:cNvPicPr>
            <a:picLocks noChangeAspect="1"/>
          </p:cNvPicPr>
          <p:nvPr/>
        </p:nvPicPr>
        <p:blipFill>
          <a:blip r:embed="rId4"/>
          <a:stretch>
            <a:fillRect/>
          </a:stretch>
        </p:blipFill>
        <p:spPr>
          <a:xfrm>
            <a:off x="6834712" y="27527"/>
            <a:ext cx="2268942" cy="667224"/>
          </a:xfrm>
          <a:prstGeom prst="rect">
            <a:avLst/>
          </a:prstGeom>
        </p:spPr>
      </p:pic>
      <p:sp>
        <p:nvSpPr>
          <p:cNvPr id="12" name="正方形/長方形 11">
            <a:extLst>
              <a:ext uri="{FF2B5EF4-FFF2-40B4-BE49-F238E27FC236}">
                <a16:creationId xmlns:a16="http://schemas.microsoft.com/office/drawing/2014/main" id="{B30EFDDF-3AAC-8546-93AA-80A0A8AC257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49A4B89E-A581-3549-B2FB-0BDBB2FD379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117E5FC7-E62E-9943-A1E0-0FE66597E544}"/>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 name="コンテンツ プレースホルダー 2">
            <a:extLst>
              <a:ext uri="{FF2B5EF4-FFF2-40B4-BE49-F238E27FC236}">
                <a16:creationId xmlns:a16="http://schemas.microsoft.com/office/drawing/2014/main" id="{E102B0DC-052F-7546-9345-5F86039AE104}"/>
              </a:ext>
            </a:extLst>
          </p:cNvPr>
          <p:cNvSpPr>
            <a:spLocks noGrp="1"/>
          </p:cNvSpPr>
          <p:nvPr>
            <p:ph idx="1"/>
          </p:nvPr>
        </p:nvSpPr>
        <p:spPr/>
        <p:txBody>
          <a:bodyPr/>
          <a:lstStyle/>
          <a:p>
            <a:r>
              <a:rPr lang="ja-JP" altLang="en-US"/>
              <a:t>専用ページ </a:t>
            </a:r>
            <a:r>
              <a:rPr lang="en-US" altLang="ja-JP" dirty="0">
                <a:hlinkClick r:id="rId5"/>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spTree>
    <p:extLst>
      <p:ext uri="{BB962C8B-B14F-4D97-AF65-F5344CB8AC3E}">
        <p14:creationId xmlns:p14="http://schemas.microsoft.com/office/powerpoint/2010/main" val="398584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4A3D56B-113A-2647-9A7C-2B4A0ADD3CE5}"/>
              </a:ext>
            </a:extLst>
          </p:cNvPr>
          <p:cNvSpPr>
            <a:spLocks noGrp="1"/>
          </p:cNvSpPr>
          <p:nvPr>
            <p:ph idx="1"/>
          </p:nvPr>
        </p:nvSpPr>
        <p:spPr/>
        <p:txBody>
          <a:bodyPr/>
          <a:lstStyle/>
          <a:p>
            <a:r>
              <a:rPr lang="ja-JP" altLang="en-US"/>
              <a:t>「ミーティングをスケジュールする」を押すと設定画面に飛びます</a:t>
            </a:r>
            <a:endParaRPr lang="en-US" altLang="ja-JP" dirty="0"/>
          </a:p>
          <a:p>
            <a:r>
              <a:rPr lang="ja-JP" altLang="en-US"/>
              <a:t>ここでトピック（会議室の名前）や日時等を入力します</a:t>
            </a:r>
            <a:endParaRPr kumimoji="1" lang="ja-JP" altLang="en-US"/>
          </a:p>
        </p:txBody>
      </p:sp>
      <p:sp>
        <p:nvSpPr>
          <p:cNvPr id="4" name="日付プレースホルダー 3">
            <a:extLst>
              <a:ext uri="{FF2B5EF4-FFF2-40B4-BE49-F238E27FC236}">
                <a16:creationId xmlns:a16="http://schemas.microsoft.com/office/drawing/2014/main" id="{74A09F60-CD0E-E243-855A-A3DCC3CB087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3EA99D8-2509-BF47-B83E-F421D6D336F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69A8546-47D9-CF4D-BAA2-936332AEE3D6}"/>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7863DEDD-3A67-6448-B453-7744C02E22FC}"/>
              </a:ext>
            </a:extLst>
          </p:cNvPr>
          <p:cNvPicPr>
            <a:picLocks noChangeAspect="1"/>
          </p:cNvPicPr>
          <p:nvPr/>
        </p:nvPicPr>
        <p:blipFill rotWithShape="1">
          <a:blip r:embed="rId2">
            <a:extLst>
              <a:ext uri="{28A0092B-C50C-407E-A947-70E740481C1C}">
                <a14:useLocalDpi xmlns:a14="http://schemas.microsoft.com/office/drawing/2010/main" val="0"/>
              </a:ext>
            </a:extLst>
          </a:blip>
          <a:srcRect l="4673" t="3675" r="4678" b="7964"/>
          <a:stretch/>
        </p:blipFill>
        <p:spPr>
          <a:xfrm>
            <a:off x="467544" y="3398198"/>
            <a:ext cx="3744416" cy="2839113"/>
          </a:xfrm>
          <a:prstGeom prst="rect">
            <a:avLst/>
          </a:prstGeom>
        </p:spPr>
      </p:pic>
      <p:pic>
        <p:nvPicPr>
          <p:cNvPr id="9" name="図 8" descr="モニター画面に映るウェブサイトのスクリーンショット&#10;&#10;自動的に生成された説明">
            <a:extLst>
              <a:ext uri="{FF2B5EF4-FFF2-40B4-BE49-F238E27FC236}">
                <a16:creationId xmlns:a16="http://schemas.microsoft.com/office/drawing/2014/main" id="{8D3F3E08-53C2-C944-9FF2-EDE6D046642B}"/>
              </a:ext>
            </a:extLst>
          </p:cNvPr>
          <p:cNvPicPr>
            <a:picLocks noChangeAspect="1"/>
          </p:cNvPicPr>
          <p:nvPr/>
        </p:nvPicPr>
        <p:blipFill rotWithShape="1">
          <a:blip r:embed="rId3">
            <a:extLst>
              <a:ext uri="{28A0092B-C50C-407E-A947-70E740481C1C}">
                <a14:useLocalDpi xmlns:a14="http://schemas.microsoft.com/office/drawing/2010/main" val="0"/>
              </a:ext>
            </a:extLst>
          </a:blip>
          <a:srcRect l="4263" t="4005" r="5079" b="7315"/>
          <a:stretch/>
        </p:blipFill>
        <p:spPr>
          <a:xfrm>
            <a:off x="5040846" y="3387935"/>
            <a:ext cx="3744787" cy="2849377"/>
          </a:xfrm>
          <a:prstGeom prst="rect">
            <a:avLst/>
          </a:prstGeom>
        </p:spPr>
      </p:pic>
      <p:pic>
        <p:nvPicPr>
          <p:cNvPr id="10" name="図 9">
            <a:extLst>
              <a:ext uri="{FF2B5EF4-FFF2-40B4-BE49-F238E27FC236}">
                <a16:creationId xmlns:a16="http://schemas.microsoft.com/office/drawing/2014/main" id="{233C92A0-C14D-4446-9146-232F6CE64ACE}"/>
              </a:ext>
            </a:extLst>
          </p:cNvPr>
          <p:cNvPicPr>
            <a:picLocks noChangeAspect="1"/>
          </p:cNvPicPr>
          <p:nvPr/>
        </p:nvPicPr>
        <p:blipFill>
          <a:blip r:embed="rId4"/>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B20945D8-2DE7-B844-B7B5-2E1BB70EF07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D622560-D27C-CA40-A690-59007C47F9F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47316B5-B90D-5B4D-8488-4CD3BF3D5AA8}"/>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9FF800A-06C4-0148-85E0-5B43D8AB7597}"/>
              </a:ext>
            </a:extLst>
          </p:cNvPr>
          <p:cNvSpPr/>
          <p:nvPr/>
        </p:nvSpPr>
        <p:spPr>
          <a:xfrm>
            <a:off x="2339752" y="3911050"/>
            <a:ext cx="648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左矢印 14">
            <a:extLst>
              <a:ext uri="{FF2B5EF4-FFF2-40B4-BE49-F238E27FC236}">
                <a16:creationId xmlns:a16="http://schemas.microsoft.com/office/drawing/2014/main" id="{23FCFBA4-334B-044B-B224-FD16CD82F46F}"/>
              </a:ext>
            </a:extLst>
          </p:cNvPr>
          <p:cNvSpPr/>
          <p:nvPr/>
        </p:nvSpPr>
        <p:spPr>
          <a:xfrm rot="10800000">
            <a:off x="3139348" y="3815980"/>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6D2C445-53E1-974E-AD2B-142DD22E1B8F}"/>
              </a:ext>
            </a:extLst>
          </p:cNvPr>
          <p:cNvSpPr>
            <a:spLocks noGrp="1"/>
          </p:cNvSpPr>
          <p:nvPr>
            <p:ph type="title"/>
          </p:nvPr>
        </p:nvSpPr>
        <p:spPr/>
        <p:txBody>
          <a:bodyPr/>
          <a:lstStyle/>
          <a:p>
            <a:r>
              <a:rPr kumimoji="1" lang="ja-JP" altLang="en-US"/>
              <a:t>ミーティングの設定</a:t>
            </a:r>
            <a:r>
              <a:rPr kumimoji="1" lang="en-US" altLang="ja-JP" dirty="0"/>
              <a:t> </a:t>
            </a:r>
            <a:endParaRPr kumimoji="1" lang="ja-JP" altLang="en-US"/>
          </a:p>
        </p:txBody>
      </p:sp>
    </p:spTree>
    <p:extLst>
      <p:ext uri="{BB962C8B-B14F-4D97-AF65-F5344CB8AC3E}">
        <p14:creationId xmlns:p14="http://schemas.microsoft.com/office/powerpoint/2010/main" val="360122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6C11534-806F-4746-9ABE-1CB88B3B0476}"/>
              </a:ext>
            </a:extLst>
          </p:cNvPr>
          <p:cNvSpPr>
            <a:spLocks noGrp="1"/>
          </p:cNvSpPr>
          <p:nvPr>
            <p:ph idx="1"/>
          </p:nvPr>
        </p:nvSpPr>
        <p:spPr/>
        <p:txBody>
          <a:bodyPr/>
          <a:lstStyle/>
          <a:p>
            <a:r>
              <a:rPr lang="ja-JP" altLang="en-US"/>
              <a:t>ページ下部の「保存」ボタンを押し，次のページで</a:t>
            </a:r>
            <a:r>
              <a:rPr kumimoji="1" lang="ja-JP" altLang="en-US"/>
              <a:t>「招待状をコピー」を押すと，</a:t>
            </a:r>
            <a:r>
              <a:rPr kumimoji="1" lang="en-US" altLang="ja-JP" dirty="0"/>
              <a:t>URL</a:t>
            </a:r>
            <a:r>
              <a:rPr kumimoji="1" lang="ja-JP" altLang="en-US"/>
              <a:t>，ミーティング</a:t>
            </a:r>
            <a:r>
              <a:rPr kumimoji="1" lang="en-US" altLang="ja-JP" dirty="0"/>
              <a:t>ID</a:t>
            </a:r>
            <a:r>
              <a:rPr kumimoji="1" lang="ja-JP" altLang="en-US"/>
              <a:t>，パスコードが表示されます</a:t>
            </a:r>
          </a:p>
        </p:txBody>
      </p:sp>
      <p:sp>
        <p:nvSpPr>
          <p:cNvPr id="4" name="日付プレースホルダー 3">
            <a:extLst>
              <a:ext uri="{FF2B5EF4-FFF2-40B4-BE49-F238E27FC236}">
                <a16:creationId xmlns:a16="http://schemas.microsoft.com/office/drawing/2014/main" id="{6BBAFB24-7811-1A48-B595-02014530D240}"/>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06881D-F58D-4F42-89FB-893FF176492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9E7F6A8-97BA-134D-82BE-4FA373F83966}"/>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10" name="図 9" descr="モニター画面に映るウェブサイトのスクリーンショット&#10;&#10;自動的に生成された説明">
            <a:extLst>
              <a:ext uri="{FF2B5EF4-FFF2-40B4-BE49-F238E27FC236}">
                <a16:creationId xmlns:a16="http://schemas.microsoft.com/office/drawing/2014/main" id="{8727BD29-A39F-8749-AC00-34B036EC7811}"/>
              </a:ext>
            </a:extLst>
          </p:cNvPr>
          <p:cNvPicPr>
            <a:picLocks noChangeAspect="1"/>
          </p:cNvPicPr>
          <p:nvPr/>
        </p:nvPicPr>
        <p:blipFill rotWithShape="1">
          <a:blip r:embed="rId3">
            <a:extLst>
              <a:ext uri="{28A0092B-C50C-407E-A947-70E740481C1C}">
                <a14:useLocalDpi xmlns:a14="http://schemas.microsoft.com/office/drawing/2010/main" val="0"/>
              </a:ext>
            </a:extLst>
          </a:blip>
          <a:srcRect l="4262" t="4005" r="4262" b="26900"/>
          <a:stretch/>
        </p:blipFill>
        <p:spPr>
          <a:xfrm>
            <a:off x="159792" y="3400276"/>
            <a:ext cx="3778576" cy="2220092"/>
          </a:xfrm>
          <a:prstGeom prst="rect">
            <a:avLst/>
          </a:prstGeom>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12EA9D34-B262-ED42-A307-90D224511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4895" y="2852936"/>
            <a:ext cx="3590290" cy="3471545"/>
          </a:xfrm>
          <a:prstGeom prst="rect">
            <a:avLst/>
          </a:prstGeom>
        </p:spPr>
      </p:pic>
      <p:sp>
        <p:nvSpPr>
          <p:cNvPr id="19" name="正方形/長方形 18">
            <a:extLst>
              <a:ext uri="{FF2B5EF4-FFF2-40B4-BE49-F238E27FC236}">
                <a16:creationId xmlns:a16="http://schemas.microsoft.com/office/drawing/2014/main" id="{EC97204A-701B-6441-9600-645E38AFD176}"/>
              </a:ext>
            </a:extLst>
          </p:cNvPr>
          <p:cNvSpPr/>
          <p:nvPr/>
        </p:nvSpPr>
        <p:spPr>
          <a:xfrm>
            <a:off x="1170000" y="5400000"/>
            <a:ext cx="234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0" name="正方形/長方形 19">
            <a:extLst>
              <a:ext uri="{FF2B5EF4-FFF2-40B4-BE49-F238E27FC236}">
                <a16:creationId xmlns:a16="http://schemas.microsoft.com/office/drawing/2014/main" id="{3E8D15AB-01C1-1F4A-884E-058266CF5B07}"/>
              </a:ext>
            </a:extLst>
          </p:cNvPr>
          <p:cNvSpPr/>
          <p:nvPr/>
        </p:nvSpPr>
        <p:spPr>
          <a:xfrm>
            <a:off x="5574705" y="4293168"/>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1" name="図 20">
            <a:extLst>
              <a:ext uri="{FF2B5EF4-FFF2-40B4-BE49-F238E27FC236}">
                <a16:creationId xmlns:a16="http://schemas.microsoft.com/office/drawing/2014/main" id="{4C418ADB-B458-6544-9F83-EECA658023DE}"/>
              </a:ext>
            </a:extLst>
          </p:cNvPr>
          <p:cNvPicPr>
            <a:picLocks noChangeAspect="1"/>
          </p:cNvPicPr>
          <p:nvPr/>
        </p:nvPicPr>
        <p:blipFill>
          <a:blip r:embed="rId5"/>
          <a:stretch>
            <a:fillRect/>
          </a:stretch>
        </p:blipFill>
        <p:spPr>
          <a:xfrm>
            <a:off x="6834712" y="27527"/>
            <a:ext cx="2268942" cy="667224"/>
          </a:xfrm>
          <a:prstGeom prst="rect">
            <a:avLst/>
          </a:prstGeom>
        </p:spPr>
      </p:pic>
      <p:sp>
        <p:nvSpPr>
          <p:cNvPr id="22" name="正方形/長方形 21">
            <a:extLst>
              <a:ext uri="{FF2B5EF4-FFF2-40B4-BE49-F238E27FC236}">
                <a16:creationId xmlns:a16="http://schemas.microsoft.com/office/drawing/2014/main" id="{BEB91DEA-9AFF-134C-82DE-05AA02C70F4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3" name="正方形/長方形 22">
            <a:extLst>
              <a:ext uri="{FF2B5EF4-FFF2-40B4-BE49-F238E27FC236}">
                <a16:creationId xmlns:a16="http://schemas.microsoft.com/office/drawing/2014/main" id="{7B1E5BC1-3971-334F-B7B5-A1C299D073E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4" name="正方形/長方形 23">
            <a:extLst>
              <a:ext uri="{FF2B5EF4-FFF2-40B4-BE49-F238E27FC236}">
                <a16:creationId xmlns:a16="http://schemas.microsoft.com/office/drawing/2014/main" id="{373D48FF-EFCF-494E-96FB-74EDEEF88365}"/>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7FE16B0-630E-E04E-B10E-E3616387CCEC}"/>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2517671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362647-46B6-2147-8506-F33B78CC6A8E}"/>
              </a:ext>
            </a:extLst>
          </p:cNvPr>
          <p:cNvSpPr>
            <a:spLocks noGrp="1"/>
          </p:cNvSpPr>
          <p:nvPr>
            <p:ph type="title"/>
          </p:nvPr>
        </p:nvSpPr>
        <p:spPr/>
        <p:txBody>
          <a:bodyPr/>
          <a:lstStyle/>
          <a:p>
            <a:r>
              <a:rPr lang="ja-JP" altLang="en-US"/>
              <a:t>その他いろいろ</a:t>
            </a:r>
            <a:endParaRPr kumimoji="1" lang="ja-JP" altLang="en-US"/>
          </a:p>
        </p:txBody>
      </p:sp>
      <p:sp>
        <p:nvSpPr>
          <p:cNvPr id="3" name="コンテンツ プレースホルダー 2">
            <a:extLst>
              <a:ext uri="{FF2B5EF4-FFF2-40B4-BE49-F238E27FC236}">
                <a16:creationId xmlns:a16="http://schemas.microsoft.com/office/drawing/2014/main" id="{1E63A963-D2C5-564E-AAA3-8E1FEDBE6BD4}"/>
              </a:ext>
            </a:extLst>
          </p:cNvPr>
          <p:cNvSpPr>
            <a:spLocks noGrp="1"/>
          </p:cNvSpPr>
          <p:nvPr>
            <p:ph idx="1"/>
          </p:nvPr>
        </p:nvSpPr>
        <p:spPr/>
        <p:txBody>
          <a:bodyPr>
            <a:normAutofit fontScale="92500"/>
          </a:bodyPr>
          <a:lstStyle/>
          <a:p>
            <a:r>
              <a:rPr lang="ja-JP" altLang="en-US"/>
              <a:t>他の</a:t>
            </a:r>
            <a:r>
              <a:rPr kumimoji="1" lang="ja-JP" altLang="en-US"/>
              <a:t>サインイン方法</a:t>
            </a:r>
            <a:endParaRPr kumimoji="1" lang="en-US" altLang="ja-JP" dirty="0"/>
          </a:p>
          <a:p>
            <a:pPr lvl="1"/>
            <a:r>
              <a:rPr lang="en" altLang="ja-JP" dirty="0">
                <a:hlinkClick r:id="rId2"/>
              </a:rPr>
              <a:t>https://zoom.us/</a:t>
            </a:r>
            <a:r>
              <a:rPr lang="en" altLang="ja-JP" dirty="0"/>
              <a:t> </a:t>
            </a:r>
            <a:r>
              <a:rPr lang="ja-JP" altLang="en-US"/>
              <a:t>から</a:t>
            </a:r>
            <a:r>
              <a:rPr kumimoji="1" lang="ja-JP" altLang="en-US"/>
              <a:t>サインインすることも可能ですが，「サインイン」を押す，「</a:t>
            </a:r>
            <a:r>
              <a:rPr kumimoji="1" lang="en-US" altLang="ja-JP" dirty="0"/>
              <a:t>SSO</a:t>
            </a:r>
            <a:r>
              <a:rPr kumimoji="1" lang="ja-JP" altLang="en-US"/>
              <a:t>」を押す，「</a:t>
            </a:r>
            <a:r>
              <a:rPr kumimoji="1" lang="en-US" altLang="ja-JP" dirty="0"/>
              <a:t>u-</a:t>
            </a:r>
            <a:r>
              <a:rPr kumimoji="1" lang="en-US" altLang="ja-JP" dirty="0" err="1"/>
              <a:t>tokyo</a:t>
            </a:r>
            <a:r>
              <a:rPr kumimoji="1" lang="en-US" altLang="ja-JP" dirty="0"/>
              <a:t>-ac-</a:t>
            </a:r>
            <a:r>
              <a:rPr kumimoji="1" lang="en-US" altLang="ja-JP" dirty="0" err="1"/>
              <a:t>jp</a:t>
            </a:r>
            <a:r>
              <a:rPr kumimoji="1" lang="ja-JP" altLang="en-US"/>
              <a:t>」と入力する手間がかかります</a:t>
            </a:r>
            <a:endParaRPr kumimoji="1"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endParaRPr kumimoji="1" lang="ja-JP" altLang="en-US"/>
          </a:p>
          <a:p>
            <a:r>
              <a:rPr kumimoji="1" lang="ja-JP" altLang="en-US"/>
              <a:t>（注）別の</a:t>
            </a:r>
            <a:r>
              <a:rPr kumimoji="1" lang="en-US" altLang="ja-JP" dirty="0"/>
              <a:t> Zoom </a:t>
            </a:r>
            <a:r>
              <a:rPr kumimoji="1" lang="ja-JP" altLang="en-US"/>
              <a:t>アカウントを普段使っている場合</a:t>
            </a:r>
            <a:endParaRPr kumimoji="1"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p:txBody>
      </p:sp>
      <p:sp>
        <p:nvSpPr>
          <p:cNvPr id="4" name="日付プレースホルダー 3">
            <a:extLst>
              <a:ext uri="{FF2B5EF4-FFF2-40B4-BE49-F238E27FC236}">
                <a16:creationId xmlns:a16="http://schemas.microsoft.com/office/drawing/2014/main" id="{E653DE23-B8E3-DF43-9362-CE81BF4448D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37DB3DF4-3B0F-5145-ABB6-1DB46559DF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C286EC-C7EE-244B-B072-FA7C95431984}"/>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a:extLst>
              <a:ext uri="{FF2B5EF4-FFF2-40B4-BE49-F238E27FC236}">
                <a16:creationId xmlns:a16="http://schemas.microsoft.com/office/drawing/2014/main" id="{3D775792-FB37-E043-8CC4-549960BA151A}"/>
              </a:ext>
            </a:extLst>
          </p:cNvPr>
          <p:cNvPicPr>
            <a:picLocks noChangeAspect="1"/>
          </p:cNvPicPr>
          <p:nvPr/>
        </p:nvPicPr>
        <p:blipFill>
          <a:blip r:embed="rId4"/>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56C1CA3B-9948-314D-B597-59F0B427D0C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966F1DEA-57C8-2543-92D9-9952A0BB3A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F9F5B422-B608-4E44-974C-8DF94DDEEC1B}"/>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136572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252E4-2B0C-4E4B-AFB2-DB4577DDC09D}"/>
              </a:ext>
            </a:extLst>
          </p:cNvPr>
          <p:cNvSpPr>
            <a:spLocks noGrp="1"/>
          </p:cNvSpPr>
          <p:nvPr>
            <p:ph type="title"/>
          </p:nvPr>
        </p:nvSpPr>
        <p:spPr/>
        <p:txBody>
          <a:bodyPr/>
          <a:lstStyle/>
          <a:p>
            <a:r>
              <a:rPr kumimoji="1"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8EB7CDA7-D6BC-2346-B801-39E8C3E7DB15}"/>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936102CB-4B35-1045-8FB2-33AB88A96CC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93E5BB0-DD01-0A49-B333-FEFA1B1F329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EF55679-DE5F-144C-BCC1-430D3D43C73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grpSp>
        <p:nvGrpSpPr>
          <p:cNvPr id="7" name="グループ化 39">
            <a:extLst>
              <a:ext uri="{FF2B5EF4-FFF2-40B4-BE49-F238E27FC236}">
                <a16:creationId xmlns:a16="http://schemas.microsoft.com/office/drawing/2014/main" id="{29DB424B-188A-2044-8F7C-5A74F53D21A0}"/>
              </a:ext>
            </a:extLst>
          </p:cNvPr>
          <p:cNvGrpSpPr/>
          <p:nvPr/>
        </p:nvGrpSpPr>
        <p:grpSpPr>
          <a:xfrm>
            <a:off x="1173765" y="4248099"/>
            <a:ext cx="7286315" cy="2133229"/>
            <a:chOff x="179512" y="3599999"/>
            <a:chExt cx="8856984" cy="3141369"/>
          </a:xfrm>
        </p:grpSpPr>
        <p:sp>
          <p:nvSpPr>
            <p:cNvPr id="8" name="正方形/長方形 4">
              <a:extLst>
                <a:ext uri="{FF2B5EF4-FFF2-40B4-BE49-F238E27FC236}">
                  <a16:creationId xmlns:a16="http://schemas.microsoft.com/office/drawing/2014/main" id="{18DAFAD2-F247-4946-9325-90DF9E964F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C8DDAEEC-ABD3-B44E-A9B4-4E445B756F91}"/>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4"/>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3FBBA344-2B0A-B941-99DE-520234DBDCED}"/>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90520668-991B-CA41-B571-4D9A32276BFD}"/>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0A9F2FA7-8285-6F4A-BAA1-172075A0F68C}"/>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667DF14E-E8E9-4348-9F08-3731EAFC0295}"/>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F6092B3A-D4BA-FA42-9980-41F9191FB81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A2098059-3184-694A-9315-96BCDCAEEC2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539EB8F5-91B9-214E-8225-029E09E92BD8}"/>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6"/>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A71212BA-060B-644C-A6A4-D5D0CFF4055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7"/>
                </a:rPr>
                <a:t>Microsoft</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7"/>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64A34E01-1406-E942-BEBC-4CE7149C9316}"/>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8"/>
                </a:rPr>
                <a:t>Google</a:t>
              </a:r>
              <a:r>
                <a:rPr lang="ja-JP" altLang="en-US" sz="1200" b="1" dirty="0">
                  <a:solidFill>
                    <a:schemeClr val="tx1"/>
                  </a:solidFill>
                  <a:latin typeface="Meiryo UI" panose="020B0604030504040204" pitchFamily="50" charset="-128"/>
                  <a:ea typeface="Meiryo UI" panose="020B0604030504040204" pitchFamily="50" charset="-128"/>
                  <a:hlinkClick r:id="rId8"/>
                </a:rPr>
                <a:t>　</a:t>
              </a:r>
              <a:r>
                <a:rPr lang="en-US" altLang="ja-JP" sz="1200" b="1" dirty="0">
                  <a:solidFill>
                    <a:schemeClr val="tx1"/>
                  </a:solidFill>
                  <a:latin typeface="Meiryo UI" panose="020B0604030504040204" pitchFamily="50" charset="-128"/>
                  <a:ea typeface="Meiryo UI" panose="020B0604030504040204" pitchFamily="50" charset="-128"/>
                  <a:hlinkClick r:id="rId8"/>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B5D272BD-DC30-4C4A-AD4A-BB6F10ECD40F}"/>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C9A987F8-7CF8-BD40-B4AA-875387ECACE4}"/>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9"/>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FE53FCC0-6A15-6045-87C0-7DEEE97D255F}"/>
              </a:ext>
            </a:extLst>
          </p:cNvPr>
          <p:cNvSpPr/>
          <p:nvPr/>
        </p:nvSpPr>
        <p:spPr>
          <a:xfrm>
            <a:off x="2451754" y="423819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30756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0CC4DA-8BB2-9F43-88BA-744BEE0E9AD5}"/>
              </a:ext>
            </a:extLst>
          </p:cNvPr>
          <p:cNvSpPr>
            <a:spLocks noGrp="1"/>
          </p:cNvSpPr>
          <p:nvPr>
            <p:ph type="title"/>
          </p:nvPr>
        </p:nvSpPr>
        <p:spPr/>
        <p:txBody>
          <a:bodyPr>
            <a:normAutofit/>
          </a:bodyPr>
          <a:lstStyle/>
          <a:p>
            <a:r>
              <a:rPr kumimoji="1" lang="ja-JP" altLang="en-US"/>
              <a:t>概要</a:t>
            </a:r>
          </a:p>
        </p:txBody>
      </p:sp>
      <p:sp>
        <p:nvSpPr>
          <p:cNvPr id="3" name="コンテンツ プレースホルダー 2">
            <a:extLst>
              <a:ext uri="{FF2B5EF4-FFF2-40B4-BE49-F238E27FC236}">
                <a16:creationId xmlns:a16="http://schemas.microsoft.com/office/drawing/2014/main" id="{9FFCC7A4-C4BE-E24B-9E71-CFA10FFA6FEE}"/>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t>←</a:t>
            </a:r>
            <a:r>
              <a:rPr lang="en-US" altLang="ja-JP" dirty="0"/>
              <a:t> </a:t>
            </a:r>
            <a:r>
              <a:rPr lang="ja-JP" altLang="en-US"/>
              <a:t>これがすべての基本</a:t>
            </a:r>
            <a:endParaRPr lang="en-US" altLang="ja-JP" dirty="0"/>
          </a:p>
          <a:p>
            <a:pPr lvl="1"/>
            <a:r>
              <a:rPr lang="en-US" altLang="ja-JP" dirty="0"/>
              <a:t>UTAS </a:t>
            </a:r>
            <a:r>
              <a:rPr lang="ja-JP" altLang="en-US"/>
              <a:t>を使う</a:t>
            </a:r>
            <a:r>
              <a:rPr lang="en-US" altLang="ja-JP" dirty="0"/>
              <a:t> </a:t>
            </a:r>
            <a:r>
              <a:rPr lang="ja-JP" altLang="en-US"/>
              <a:t>←</a:t>
            </a:r>
            <a:r>
              <a:rPr lang="en-US" altLang="ja-JP" dirty="0"/>
              <a:t> </a:t>
            </a:r>
            <a:r>
              <a:rPr lang="ja-JP" altLang="en-US"/>
              <a:t>教員の場合</a:t>
            </a:r>
            <a:endParaRPr lang="en-US" altLang="ja-JP" dirty="0"/>
          </a:p>
          <a:p>
            <a:pPr lvl="1"/>
            <a:r>
              <a:rPr lang="en-US" altLang="ja-JP" dirty="0"/>
              <a:t>Zoom </a:t>
            </a:r>
            <a:r>
              <a:rPr lang="ja-JP" altLang="en-US"/>
              <a:t>の会議室を作る</a:t>
            </a:r>
            <a:r>
              <a:rPr lang="en-US" altLang="ja-JP" dirty="0"/>
              <a:t> </a:t>
            </a:r>
            <a:r>
              <a:rPr lang="ja-JP" altLang="en-US"/>
              <a:t>←</a:t>
            </a:r>
            <a:r>
              <a:rPr lang="en-US" altLang="ja-JP" dirty="0"/>
              <a:t> </a:t>
            </a:r>
            <a:r>
              <a:rPr lang="ja-JP" altLang="en-US"/>
              <a:t>オンライン授業のため</a:t>
            </a:r>
            <a:endParaRPr lang="en-US" altLang="ja-JP" dirty="0"/>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a:p>
            <a:endParaRPr kumimoji="1" lang="ja-JP" altLang="en-US"/>
          </a:p>
        </p:txBody>
      </p:sp>
      <p:sp>
        <p:nvSpPr>
          <p:cNvPr id="4" name="日付プレースホルダー 3">
            <a:extLst>
              <a:ext uri="{FF2B5EF4-FFF2-40B4-BE49-F238E27FC236}">
                <a16:creationId xmlns:a16="http://schemas.microsoft.com/office/drawing/2014/main" id="{AB3BE4AB-8245-2442-85A7-26DAC60CC97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A5B658-4435-4F47-A967-FD353585C15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A0ABB7F-A141-924D-9206-64808A128C10}"/>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72783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9B8A04-C357-3841-B199-52D4293B92C9}"/>
              </a:ext>
            </a:extLst>
          </p:cNvPr>
          <p:cNvSpPr>
            <a:spLocks noGrp="1"/>
          </p:cNvSpPr>
          <p:nvPr>
            <p:ph type="title"/>
          </p:nvPr>
        </p:nvSpPr>
        <p:spPr/>
        <p:txBody>
          <a:bodyPr/>
          <a:lstStyle/>
          <a:p>
            <a:r>
              <a:rPr kumimoji="1" lang="ja-JP" altLang="en-US"/>
              <a:t>サインイン</a:t>
            </a:r>
          </a:p>
        </p:txBody>
      </p:sp>
      <p:sp>
        <p:nvSpPr>
          <p:cNvPr id="3" name="コンテンツ プレースホルダー 2">
            <a:extLst>
              <a:ext uri="{FF2B5EF4-FFF2-40B4-BE49-F238E27FC236}">
                <a16:creationId xmlns:a16="http://schemas.microsoft.com/office/drawing/2014/main" id="{E790770F-BC0D-6F45-8464-33907F42A978}"/>
              </a:ext>
            </a:extLst>
          </p:cNvPr>
          <p:cNvSpPr>
            <a:spLocks noGrp="1"/>
          </p:cNvSpPr>
          <p:nvPr>
            <p:ph idx="1"/>
          </p:nvPr>
        </p:nvSpPr>
        <p:spPr/>
        <p:txBody>
          <a:bodyPr/>
          <a:lstStyle/>
          <a:p>
            <a:r>
              <a:rPr lang="en" altLang="ja-JP" dirty="0">
                <a:hlinkClick r:id="rId3"/>
              </a:rPr>
              <a:t>https://itc-lms.ecc.u-tokyo.ac.jp/login</a:t>
            </a:r>
            <a:r>
              <a:rPr lang="en" altLang="ja-JP" dirty="0"/>
              <a:t> </a:t>
            </a:r>
            <a:r>
              <a:rPr lang="ja-JP" altLang="en-US"/>
              <a:t>にアクセスし，「ログイン」ボタンを押します</a:t>
            </a:r>
            <a:endParaRPr kumimoji="1" lang="ja-JP" altLang="en-US"/>
          </a:p>
        </p:txBody>
      </p:sp>
      <p:sp>
        <p:nvSpPr>
          <p:cNvPr id="4" name="日付プレースホルダー 3">
            <a:extLst>
              <a:ext uri="{FF2B5EF4-FFF2-40B4-BE49-F238E27FC236}">
                <a16:creationId xmlns:a16="http://schemas.microsoft.com/office/drawing/2014/main" id="{3C49A602-1F34-6D48-A65B-38522EADD7B7}"/>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8D351A6-9371-AA4C-86E9-E162682B6268}"/>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806BA0-250F-BB46-81B4-117F4079BBBC}"/>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F59D4AFC-EA5D-3A45-A4FE-E72B5E8F41CD}"/>
              </a:ext>
            </a:extLst>
          </p:cNvPr>
          <p:cNvPicPr>
            <a:picLocks noChangeAspect="1"/>
          </p:cNvPicPr>
          <p:nvPr/>
        </p:nvPicPr>
        <p:blipFill rotWithShape="1">
          <a:blip r:embed="rId4">
            <a:extLst>
              <a:ext uri="{28A0092B-C50C-407E-A947-70E740481C1C}">
                <a14:useLocalDpi xmlns:a14="http://schemas.microsoft.com/office/drawing/2010/main" val="0"/>
              </a:ext>
            </a:extLst>
          </a:blip>
          <a:srcRect l="3331" t="2625" r="3806" b="31379"/>
          <a:stretch/>
        </p:blipFill>
        <p:spPr>
          <a:xfrm>
            <a:off x="395536" y="2708920"/>
            <a:ext cx="3814051" cy="2433985"/>
          </a:xfrm>
          <a:prstGeom prst="rect">
            <a:avLst/>
          </a:prstGeom>
        </p:spPr>
      </p:pic>
      <p:sp>
        <p:nvSpPr>
          <p:cNvPr id="9" name="正方形/長方形 8">
            <a:extLst>
              <a:ext uri="{FF2B5EF4-FFF2-40B4-BE49-F238E27FC236}">
                <a16:creationId xmlns:a16="http://schemas.microsoft.com/office/drawing/2014/main" id="{FDAF7232-C1FA-AE40-A5EC-DE181C843A71}"/>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10;&#10;自動的に生成された説明">
            <a:extLst>
              <a:ext uri="{FF2B5EF4-FFF2-40B4-BE49-F238E27FC236}">
                <a16:creationId xmlns:a16="http://schemas.microsoft.com/office/drawing/2014/main" id="{500D5BE3-FD79-5D46-9A9F-52F47BB15B5B}"/>
              </a:ext>
            </a:extLst>
          </p:cNvPr>
          <p:cNvPicPr>
            <a:picLocks noChangeAspect="1"/>
          </p:cNvPicPr>
          <p:nvPr/>
        </p:nvPicPr>
        <p:blipFill rotWithShape="1">
          <a:blip r:embed="rId5">
            <a:extLst>
              <a:ext uri="{28A0092B-C50C-407E-A947-70E740481C1C}">
                <a14:useLocalDpi xmlns:a14="http://schemas.microsoft.com/office/drawing/2010/main" val="0"/>
              </a:ext>
            </a:extLst>
          </a:blip>
          <a:srcRect l="4252" t="4200" r="4678" b="7088"/>
          <a:stretch/>
        </p:blipFill>
        <p:spPr>
          <a:xfrm>
            <a:off x="7104445" y="1919617"/>
            <a:ext cx="1795951" cy="1438497"/>
          </a:xfrm>
          <a:prstGeom prst="rect">
            <a:avLst/>
          </a:prstGeom>
        </p:spPr>
      </p:pic>
      <p:sp>
        <p:nvSpPr>
          <p:cNvPr id="11" name="左矢印 10">
            <a:extLst>
              <a:ext uri="{FF2B5EF4-FFF2-40B4-BE49-F238E27FC236}">
                <a16:creationId xmlns:a16="http://schemas.microsoft.com/office/drawing/2014/main" id="{B6E0E6A0-BD04-CA46-A398-070509FF3F72}"/>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C9D8F6CB-D0B0-EB41-B567-D0C5F9AD1792}"/>
              </a:ext>
            </a:extLst>
          </p:cNvPr>
          <p:cNvPicPr>
            <a:picLocks noChangeAspect="1"/>
          </p:cNvPicPr>
          <p:nvPr/>
        </p:nvPicPr>
        <p:blipFill>
          <a:blip r:embed="rId6"/>
          <a:stretch>
            <a:fillRect/>
          </a:stretch>
        </p:blipFill>
        <p:spPr>
          <a:xfrm>
            <a:off x="6834712" y="27527"/>
            <a:ext cx="2268942" cy="667224"/>
          </a:xfrm>
          <a:prstGeom prst="rect">
            <a:avLst/>
          </a:prstGeom>
        </p:spPr>
      </p:pic>
      <p:sp>
        <p:nvSpPr>
          <p:cNvPr id="13" name="正方形/長方形 12">
            <a:extLst>
              <a:ext uri="{FF2B5EF4-FFF2-40B4-BE49-F238E27FC236}">
                <a16:creationId xmlns:a16="http://schemas.microsoft.com/office/drawing/2014/main" id="{0A578469-D719-BD47-8191-22E3DD65BD5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F6BEA90-2C29-1B4C-99D6-7B7090E73CE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正方形/長方形 14">
            <a:extLst>
              <a:ext uri="{FF2B5EF4-FFF2-40B4-BE49-F238E27FC236}">
                <a16:creationId xmlns:a16="http://schemas.microsoft.com/office/drawing/2014/main" id="{7B5D97D8-F5FF-0D41-BE58-5B527522A0C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F5F4E16F-6A66-3043-A8AE-95F034939BC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7" name="図 16" descr="グラフィカル ユーザー インターフェイス, テーブル&#10;&#10;自動的に生成された説明">
            <a:extLst>
              <a:ext uri="{FF2B5EF4-FFF2-40B4-BE49-F238E27FC236}">
                <a16:creationId xmlns:a16="http://schemas.microsoft.com/office/drawing/2014/main" id="{E523A01E-87CF-234F-84B7-06CCC89948F3}"/>
              </a:ext>
            </a:extLst>
          </p:cNvPr>
          <p:cNvPicPr>
            <a:picLocks noChangeAspect="1"/>
          </p:cNvPicPr>
          <p:nvPr/>
        </p:nvPicPr>
        <p:blipFill rotWithShape="1">
          <a:blip r:embed="rId7">
            <a:extLst>
              <a:ext uri="{28A0092B-C50C-407E-A947-70E740481C1C}">
                <a14:useLocalDpi xmlns:a14="http://schemas.microsoft.com/office/drawing/2010/main" val="0"/>
              </a:ext>
            </a:extLst>
          </a:blip>
          <a:srcRect l="4747" t="4005" r="4622" b="7315"/>
          <a:stretch/>
        </p:blipFill>
        <p:spPr>
          <a:xfrm>
            <a:off x="4632710" y="3542763"/>
            <a:ext cx="3513469" cy="2849377"/>
          </a:xfrm>
          <a:prstGeom prst="rect">
            <a:avLst/>
          </a:prstGeom>
        </p:spPr>
      </p:pic>
      <p:sp>
        <p:nvSpPr>
          <p:cNvPr id="18" name="左矢印 17">
            <a:extLst>
              <a:ext uri="{FF2B5EF4-FFF2-40B4-BE49-F238E27FC236}">
                <a16:creationId xmlns:a16="http://schemas.microsoft.com/office/drawing/2014/main" id="{DF3B8E9D-D75B-FC4A-ADF1-E63C7A93CA8B}"/>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255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7519F9-2647-F141-98DB-4848538DA82C}"/>
              </a:ext>
            </a:extLst>
          </p:cNvPr>
          <p:cNvSpPr>
            <a:spLocks noGrp="1"/>
          </p:cNvSpPr>
          <p:nvPr>
            <p:ph type="title"/>
          </p:nvPr>
        </p:nvSpPr>
        <p:spPr/>
        <p:txBody>
          <a:bodyPr/>
          <a:lstStyle/>
          <a:p>
            <a:r>
              <a:rPr kumimoji="1" lang="ja-JP" altLang="en-US"/>
              <a:t>出講表</a:t>
            </a:r>
          </a:p>
        </p:txBody>
      </p:sp>
      <p:sp>
        <p:nvSpPr>
          <p:cNvPr id="3" name="コンテンツ プレースホルダー 2">
            <a:extLst>
              <a:ext uri="{FF2B5EF4-FFF2-40B4-BE49-F238E27FC236}">
                <a16:creationId xmlns:a16="http://schemas.microsoft.com/office/drawing/2014/main" id="{E89074C3-41BF-4946-930B-96FF2276FB9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4</a:t>
            </a:r>
            <a:r>
              <a:rPr lang="ja-JP" altLang="en-US"/>
              <a:t>月開始のコースを</a:t>
            </a:r>
            <a:r>
              <a:rPr lang="en-US" altLang="ja-JP" dirty="0"/>
              <a:t>3</a:t>
            </a:r>
            <a:r>
              <a:rPr lang="ja-JP" altLang="en-US"/>
              <a:t>月中に使うには，年度と開講期を指定する必要があります</a:t>
            </a:r>
            <a:endParaRPr kumimoji="1" lang="ja-JP" altLang="en-US"/>
          </a:p>
        </p:txBody>
      </p:sp>
      <p:sp>
        <p:nvSpPr>
          <p:cNvPr id="4" name="日付プレースホルダー 3">
            <a:extLst>
              <a:ext uri="{FF2B5EF4-FFF2-40B4-BE49-F238E27FC236}">
                <a16:creationId xmlns:a16="http://schemas.microsoft.com/office/drawing/2014/main" id="{494A3FE7-6AF9-604B-B063-7510F86DC0B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6F15B56-7D59-924B-8F29-68DEC6C82C8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7CA9603-1C2C-2441-B42F-AEB093A46FC3}"/>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7" name="図 6">
            <a:extLst>
              <a:ext uri="{FF2B5EF4-FFF2-40B4-BE49-F238E27FC236}">
                <a16:creationId xmlns:a16="http://schemas.microsoft.com/office/drawing/2014/main" id="{39363CC2-3D59-D543-9D84-1AB6E2CCA82E}"/>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B660616-BF40-9B48-87AF-5E0F6BC4B78F}"/>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244A6EE-0C41-5D45-A4E0-65445E48374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7A4631FD-E4FC-C744-BC35-EC8B6130779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7F9704-B552-2248-AAC2-AF32BB006ED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descr="グラフィカル ユーザー インターフェイス, テーブル&#10;&#10;自動的に生成された説明">
            <a:extLst>
              <a:ext uri="{FF2B5EF4-FFF2-40B4-BE49-F238E27FC236}">
                <a16:creationId xmlns:a16="http://schemas.microsoft.com/office/drawing/2014/main" id="{C698ADF4-841F-D348-9E06-A04E8AE7A412}"/>
              </a:ext>
            </a:extLst>
          </p:cNvPr>
          <p:cNvPicPr>
            <a:picLocks noChangeAspect="1"/>
          </p:cNvPicPr>
          <p:nvPr/>
        </p:nvPicPr>
        <p:blipFill rotWithShape="1">
          <a:blip r:embed="rId3">
            <a:extLst>
              <a:ext uri="{28A0092B-C50C-407E-A947-70E740481C1C}">
                <a14:useLocalDpi xmlns:a14="http://schemas.microsoft.com/office/drawing/2010/main" val="0"/>
              </a:ext>
            </a:extLst>
          </a:blip>
          <a:srcRect l="4747" t="4005" r="4622" b="7315"/>
          <a:stretch/>
        </p:blipFill>
        <p:spPr>
          <a:xfrm>
            <a:off x="5173331" y="3494397"/>
            <a:ext cx="3513469" cy="2849377"/>
          </a:xfrm>
          <a:prstGeom prst="rect">
            <a:avLst/>
          </a:prstGeom>
        </p:spPr>
      </p:pic>
      <p:sp>
        <p:nvSpPr>
          <p:cNvPr id="13" name="正方形/長方形 12">
            <a:extLst>
              <a:ext uri="{FF2B5EF4-FFF2-40B4-BE49-F238E27FC236}">
                <a16:creationId xmlns:a16="http://schemas.microsoft.com/office/drawing/2014/main" id="{7203338F-3ED3-C64F-A728-A96C9184D9B1}"/>
              </a:ext>
            </a:extLst>
          </p:cNvPr>
          <p:cNvSpPr/>
          <p:nvPr/>
        </p:nvSpPr>
        <p:spPr>
          <a:xfrm flipV="1">
            <a:off x="5184000" y="4392000"/>
            <a:ext cx="864000"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1A5935AD-4A34-8B40-B1C6-468ACAED203A}"/>
              </a:ext>
            </a:extLst>
          </p:cNvPr>
          <p:cNvSpPr/>
          <p:nvPr/>
        </p:nvSpPr>
        <p:spPr>
          <a:xfrm>
            <a:off x="971600" y="3861049"/>
            <a:ext cx="1966156" cy="987626"/>
          </a:xfrm>
          <a:prstGeom prst="wedgeRoundRectCallout">
            <a:avLst>
              <a:gd name="adj1" fmla="val 163638"/>
              <a:gd name="adj2" fmla="val 76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spTree>
    <p:extLst>
      <p:ext uri="{BB962C8B-B14F-4D97-AF65-F5344CB8AC3E}">
        <p14:creationId xmlns:p14="http://schemas.microsoft.com/office/powerpoint/2010/main" val="3760550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DE91341-3804-D64D-8D0C-1E8648722147}"/>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endParaRPr kumimoji="1" lang="ja-JP" altLang="en-US"/>
          </a:p>
        </p:txBody>
      </p:sp>
      <p:sp>
        <p:nvSpPr>
          <p:cNvPr id="4" name="日付プレースホルダー 3">
            <a:extLst>
              <a:ext uri="{FF2B5EF4-FFF2-40B4-BE49-F238E27FC236}">
                <a16:creationId xmlns:a16="http://schemas.microsoft.com/office/drawing/2014/main" id="{10E2F66C-F790-D643-8E4D-919190A13565}"/>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7A6FA2-3220-5A4C-8BF6-0F1D8AE189A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2B6AA42-A527-C44F-AF27-8898FDECE46E}"/>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10" name="図 9">
            <a:extLst>
              <a:ext uri="{FF2B5EF4-FFF2-40B4-BE49-F238E27FC236}">
                <a16:creationId xmlns:a16="http://schemas.microsoft.com/office/drawing/2014/main" id="{DC6CC871-31EB-AC44-A00F-BB2B30711617}"/>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6BA7BBCC-7E78-574C-8294-71797ABE9BA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AAA285A-D214-5C45-8921-0DE2A9EDE81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AEAE5B4-F6EC-504E-B402-102C7D9F946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96B5E27-3B08-2244-A3DD-B1F1111DCB38}"/>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B116CAB-B7EA-FB44-AB29-E5CCA1EAA904}"/>
              </a:ext>
            </a:extLst>
          </p:cNvPr>
          <p:cNvSpPr>
            <a:spLocks noGrp="1"/>
          </p:cNvSpPr>
          <p:nvPr>
            <p:ph type="title"/>
          </p:nvPr>
        </p:nvSpPr>
        <p:spPr/>
        <p:txBody>
          <a:bodyPr/>
          <a:lstStyle/>
          <a:p>
            <a:r>
              <a:rPr kumimoji="1" lang="ja-JP" altLang="en-US"/>
              <a:t>オンライン授業情報</a:t>
            </a:r>
          </a:p>
        </p:txBody>
      </p:sp>
      <p:pic>
        <p:nvPicPr>
          <p:cNvPr id="16" name="図 15" descr="グラフィカル ユーザー インターフェイス, テキスト, アプリケーション, メール&#10;&#10;自動的に生成された説明">
            <a:extLst>
              <a:ext uri="{FF2B5EF4-FFF2-40B4-BE49-F238E27FC236}">
                <a16:creationId xmlns:a16="http://schemas.microsoft.com/office/drawing/2014/main" id="{18E2D4E7-08D9-5E43-8F7B-0D77EF0F5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340" y="2853650"/>
            <a:ext cx="7566660" cy="3444240"/>
          </a:xfrm>
          <a:prstGeom prst="rect">
            <a:avLst/>
          </a:prstGeom>
        </p:spPr>
      </p:pic>
      <p:sp>
        <p:nvSpPr>
          <p:cNvPr id="9" name="正方形/長方形 8">
            <a:extLst>
              <a:ext uri="{FF2B5EF4-FFF2-40B4-BE49-F238E27FC236}">
                <a16:creationId xmlns:a16="http://schemas.microsoft.com/office/drawing/2014/main" id="{7D476FA3-7811-9C43-B1A0-C5A2DA2E2F11}"/>
              </a:ext>
            </a:extLst>
          </p:cNvPr>
          <p:cNvSpPr/>
          <p:nvPr/>
        </p:nvSpPr>
        <p:spPr>
          <a:xfrm>
            <a:off x="827584" y="4503770"/>
            <a:ext cx="7596416" cy="1805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09CC48D-E852-C242-BEDA-F9FE03DCDAEB}"/>
              </a:ext>
            </a:extLst>
          </p:cNvPr>
          <p:cNvSpPr/>
          <p:nvPr/>
        </p:nvSpPr>
        <p:spPr>
          <a:xfrm>
            <a:off x="7909114" y="457577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吹き出し 19">
            <a:extLst>
              <a:ext uri="{FF2B5EF4-FFF2-40B4-BE49-F238E27FC236}">
                <a16:creationId xmlns:a16="http://schemas.microsoft.com/office/drawing/2014/main" id="{4C5B3A7B-5991-7745-B381-0CD287AD9ADF}"/>
              </a:ext>
            </a:extLst>
          </p:cNvPr>
          <p:cNvSpPr/>
          <p:nvPr/>
        </p:nvSpPr>
        <p:spPr>
          <a:xfrm>
            <a:off x="4896663" y="5038412"/>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2428225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D7E59B5-7DA1-1143-8462-5C7DC4C5233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a:t>
            </a:r>
            <a:r>
              <a:rPr lang="en" altLang="ja-JP" sz="2200" dirty="0" err="1">
                <a:hlinkClick r:id="rId2"/>
              </a:rPr>
              <a:t>url</a:t>
            </a:r>
            <a:r>
              <a:rPr lang="en" altLang="ja-JP" sz="2200" dirty="0"/>
              <a:t> </a:t>
            </a:r>
            <a:endParaRPr lang="en-US" altLang="ja-JP" sz="2200" dirty="0"/>
          </a:p>
        </p:txBody>
      </p:sp>
      <p:sp>
        <p:nvSpPr>
          <p:cNvPr id="4" name="日付プレースホルダー 3">
            <a:extLst>
              <a:ext uri="{FF2B5EF4-FFF2-40B4-BE49-F238E27FC236}">
                <a16:creationId xmlns:a16="http://schemas.microsoft.com/office/drawing/2014/main" id="{F8491F96-6580-4C46-B8BD-8D897D87161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3A94C85-8228-904C-9BCE-97C39C941C1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9A96E-87EE-524D-8436-13634B65E761}"/>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pic>
        <p:nvPicPr>
          <p:cNvPr id="15" name="図 14">
            <a:extLst>
              <a:ext uri="{FF2B5EF4-FFF2-40B4-BE49-F238E27FC236}">
                <a16:creationId xmlns:a16="http://schemas.microsoft.com/office/drawing/2014/main" id="{C88E2A2C-A5AB-2F49-9285-CA2BDB02844D}"/>
              </a:ext>
            </a:extLst>
          </p:cNvPr>
          <p:cNvPicPr>
            <a:picLocks noChangeAspect="1"/>
          </p:cNvPicPr>
          <p:nvPr/>
        </p:nvPicPr>
        <p:blipFill>
          <a:blip r:embed="rId3"/>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86E124A2-65D3-2346-A782-AC9FE4497D0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77B4A995-7665-9E46-BBAC-28527B1F005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01B0D944-2BD6-FD43-A758-FD9B95D5A6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9" name="正方形/長方形 18">
            <a:extLst>
              <a:ext uri="{FF2B5EF4-FFF2-40B4-BE49-F238E27FC236}">
                <a16:creationId xmlns:a16="http://schemas.microsoft.com/office/drawing/2014/main" id="{593F7878-1C67-704E-8D30-D8B14D7E050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5C9139DF-DF78-D345-A81F-6A9D0A9DF6FB}"/>
              </a:ext>
            </a:extLst>
          </p:cNvPr>
          <p:cNvSpPr>
            <a:spLocks noGrp="1"/>
          </p:cNvSpPr>
          <p:nvPr>
            <p:ph type="title"/>
          </p:nvPr>
        </p:nvSpPr>
        <p:spPr/>
        <p:txBody>
          <a:bodyPr/>
          <a:lstStyle/>
          <a:p>
            <a:r>
              <a:rPr kumimoji="1" lang="ja-JP" altLang="en-US"/>
              <a:t>オンライン授業情報</a:t>
            </a:r>
          </a:p>
        </p:txBody>
      </p:sp>
      <p:pic>
        <p:nvPicPr>
          <p:cNvPr id="23" name="図 22">
            <a:extLst>
              <a:ext uri="{FF2B5EF4-FFF2-40B4-BE49-F238E27FC236}">
                <a16:creationId xmlns:a16="http://schemas.microsoft.com/office/drawing/2014/main" id="{EE43E26E-2F14-3A43-A02F-06DAFC47917C}"/>
              </a:ext>
            </a:extLst>
          </p:cNvPr>
          <p:cNvPicPr>
            <a:picLocks noChangeAspect="1"/>
          </p:cNvPicPr>
          <p:nvPr/>
        </p:nvPicPr>
        <p:blipFill rotWithShape="1">
          <a:blip r:embed="rId4"/>
          <a:srcRect r="1575"/>
          <a:stretch/>
        </p:blipFill>
        <p:spPr>
          <a:xfrm>
            <a:off x="107504" y="3178014"/>
            <a:ext cx="9000000" cy="3138985"/>
          </a:xfrm>
          <a:prstGeom prst="rect">
            <a:avLst/>
          </a:prstGeom>
        </p:spPr>
      </p:pic>
      <p:sp>
        <p:nvSpPr>
          <p:cNvPr id="11" name="正方形/長方形 10">
            <a:extLst>
              <a:ext uri="{FF2B5EF4-FFF2-40B4-BE49-F238E27FC236}">
                <a16:creationId xmlns:a16="http://schemas.microsoft.com/office/drawing/2014/main" id="{8C3F63A0-18BF-CC44-82A2-1290113A353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6D05CFD3-FC48-5348-B684-4B4471AB0CA4}"/>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sp>
        <p:nvSpPr>
          <p:cNvPr id="13" name="正方形/長方形 12">
            <a:extLst>
              <a:ext uri="{FF2B5EF4-FFF2-40B4-BE49-F238E27FC236}">
                <a16:creationId xmlns:a16="http://schemas.microsoft.com/office/drawing/2014/main" id="{3E06637A-159B-C54E-AD23-0756B252854B}"/>
              </a:ext>
            </a:extLst>
          </p:cNvPr>
          <p:cNvSpPr/>
          <p:nvPr/>
        </p:nvSpPr>
        <p:spPr>
          <a:xfrm flipV="1">
            <a:off x="2610940" y="5760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613F91D7-76FE-354D-A063-9C8C8332E2C0}"/>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Tree>
    <p:extLst>
      <p:ext uri="{BB962C8B-B14F-4D97-AF65-F5344CB8AC3E}">
        <p14:creationId xmlns:p14="http://schemas.microsoft.com/office/powerpoint/2010/main" val="381055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775FD-48AA-1D46-BFA9-F0E93E0C3871}"/>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BB478FF7-DF94-BB48-BB43-BCBF113B8641}"/>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486D01D0-4A5F-CD4F-A49D-9215E26B04E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DE9F60F4-CFC2-6A47-A484-45B85D4D18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9CE6C7-E4F1-9040-AD8E-0E8EB8930D48}"/>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pic>
        <p:nvPicPr>
          <p:cNvPr id="7" name="図 6">
            <a:extLst>
              <a:ext uri="{FF2B5EF4-FFF2-40B4-BE49-F238E27FC236}">
                <a16:creationId xmlns:a16="http://schemas.microsoft.com/office/drawing/2014/main" id="{EE17E4F7-CF19-2145-9EE5-8BC1A8206974}"/>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F635142-363D-A346-BDD5-89E736D1D4B4}"/>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CF2090-5F77-9047-80FB-2F8398CC17D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C194C1F-0502-6A44-AA41-5F8FFAB515BB}"/>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F82AE9B-CDC8-F44E-A63E-0C465C8F28E0}"/>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301204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3F09ACB-5426-C442-BDA5-BD2BA5AB9A64}"/>
              </a:ext>
            </a:extLst>
          </p:cNvPr>
          <p:cNvSpPr>
            <a:spLocks noGrp="1"/>
          </p:cNvSpPr>
          <p:nvPr>
            <p:ph idx="1"/>
          </p:nvPr>
        </p:nvSpPr>
        <p:spPr/>
        <p:txBody>
          <a:bodyPr/>
          <a:lstStyle/>
          <a:p>
            <a:r>
              <a:rPr kumimoji="1" lang="ja-JP" altLang="en-US"/>
              <a:t>コースのページを縦にスクロールすると，「課題」，「教材」などの一覧と，登録ボタンが表示されます</a:t>
            </a:r>
          </a:p>
        </p:txBody>
      </p:sp>
      <p:sp>
        <p:nvSpPr>
          <p:cNvPr id="4" name="日付プレースホルダー 3">
            <a:extLst>
              <a:ext uri="{FF2B5EF4-FFF2-40B4-BE49-F238E27FC236}">
                <a16:creationId xmlns:a16="http://schemas.microsoft.com/office/drawing/2014/main" id="{D71F1770-6486-6740-A05C-C79F8ED1C96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A7BD7C5-959F-5245-99D2-AB2B4F56FF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F045EF-5AD0-914B-84BF-54913F38E6AC}"/>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EC173EEC-BAC4-F640-B624-816E545D9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534" y="2452988"/>
            <a:ext cx="4959850" cy="3870608"/>
          </a:xfrm>
          <a:prstGeom prst="rect">
            <a:avLst/>
          </a:prstGeom>
        </p:spPr>
      </p:pic>
      <p:pic>
        <p:nvPicPr>
          <p:cNvPr id="9" name="図 8">
            <a:extLst>
              <a:ext uri="{FF2B5EF4-FFF2-40B4-BE49-F238E27FC236}">
                <a16:creationId xmlns:a16="http://schemas.microsoft.com/office/drawing/2014/main" id="{96C636B3-47D2-3640-9830-3BF47204EF92}"/>
              </a:ext>
            </a:extLst>
          </p:cNvPr>
          <p:cNvPicPr>
            <a:picLocks noChangeAspect="1"/>
          </p:cNvPicPr>
          <p:nvPr/>
        </p:nvPicPr>
        <p:blipFill>
          <a:blip r:embed="rId3"/>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CA664663-5A1E-B243-969B-71A48F11B01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FC6CD3CB-BB80-CC4F-AA19-5608C679C5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258AA7D-7A74-9444-8DFE-F0E6C8CF58F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F33968D4-642E-F341-988B-8CFED17801D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2819A8F-50B8-864D-A341-5699513BEAD5}"/>
              </a:ext>
            </a:extLst>
          </p:cNvPr>
          <p:cNvSpPr>
            <a:spLocks noGrp="1"/>
          </p:cNvSpPr>
          <p:nvPr>
            <p:ph type="title"/>
          </p:nvPr>
        </p:nvSpPr>
        <p:spPr/>
        <p:txBody>
          <a:bodyPr/>
          <a:lstStyle/>
          <a:p>
            <a:r>
              <a:rPr lang="ja-JP" altLang="en-US"/>
              <a:t>講義資料</a:t>
            </a:r>
            <a:r>
              <a:rPr kumimoji="1" lang="ja-JP" altLang="en-US"/>
              <a:t>などの登録</a:t>
            </a:r>
          </a:p>
        </p:txBody>
      </p:sp>
    </p:spTree>
    <p:extLst>
      <p:ext uri="{BB962C8B-B14F-4D97-AF65-F5344CB8AC3E}">
        <p14:creationId xmlns:p14="http://schemas.microsoft.com/office/powerpoint/2010/main" val="3168753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AE8863-C92A-FA4D-8CAD-B83BADCC5C6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81BBCF9C-7DC2-3340-9B63-B341ED9309C8}"/>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B9DB8EDA-2EAE-5D49-8104-80F5E5883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6EB67CC-6B07-9F4B-AC83-8BB8096341F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D7A460-7535-1A45-A6D5-08A15DB12281}"/>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7" name="図 6">
            <a:extLst>
              <a:ext uri="{FF2B5EF4-FFF2-40B4-BE49-F238E27FC236}">
                <a16:creationId xmlns:a16="http://schemas.microsoft.com/office/drawing/2014/main" id="{C0F86E5A-B35F-DF42-B13B-81ACBD304025}"/>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9DD9BFAF-D036-FD4E-BA3B-4CB6E28953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1C72E38-4E6E-F948-BB83-504AE402010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E44721EA-BFB4-4B41-BF2F-3735352A69E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CFA0D0A6-E192-A549-9EFF-A6939B13ABE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11494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6771E-F22C-5F46-938A-D8DB159632DA}"/>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7BC790FC-F9ED-0C41-8CC7-456B4D7C7D06}"/>
              </a:ext>
            </a:extLst>
          </p:cNvPr>
          <p:cNvSpPr>
            <a:spLocks noGrp="1"/>
          </p:cNvSpPr>
          <p:nvPr>
            <p:ph idx="1"/>
          </p:nvPr>
        </p:nvSpPr>
        <p:spPr/>
        <p:txBody>
          <a:bodyPr/>
          <a:lstStyle/>
          <a:p>
            <a:r>
              <a:rPr lang="ja-JP" altLang="en-US"/>
              <a:t>以前は，学生が履修登録せずに授業に参加するのは，比較的容易でした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a:p>
            <a:endParaRPr lang="en-US" altLang="ja-JP" dirty="0"/>
          </a:p>
          <a:p>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9697C5E-3DCE-4F44-81DC-707D0A4A81D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21E7265-181D-114C-84FB-B5726FA4E91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E896959-0423-E343-906B-8E0E8EC4023B}"/>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7" name="図 6">
            <a:extLst>
              <a:ext uri="{FF2B5EF4-FFF2-40B4-BE49-F238E27FC236}">
                <a16:creationId xmlns:a16="http://schemas.microsoft.com/office/drawing/2014/main" id="{5594570F-9451-A94C-AF30-322EF0BDC58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2831422-D595-A14E-A83B-541D6D7EDE4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4DCFA9D-F207-444D-B4AA-357EFBC391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359EA78-9871-DE4F-AEC0-CEF821FFBC7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BF866C7-D3A0-4040-B18C-461AB9B1296B}"/>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52780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2FC2CC-D045-4842-A193-1CAF363FB9CF}"/>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27EB5586-E22F-FE44-8C7B-94FB7D645D7B}"/>
              </a:ext>
            </a:extLst>
          </p:cNvPr>
          <p:cNvSpPr>
            <a:spLocks noGrp="1"/>
          </p:cNvSpPr>
          <p:nvPr>
            <p:ph idx="1"/>
          </p:nvPr>
        </p:nvSpPr>
        <p:spPr/>
        <p:txBody>
          <a:bodyPr/>
          <a:lstStyle/>
          <a:p>
            <a:r>
              <a:rPr lang="ja-JP" altLang="en-US"/>
              <a:t>デフォルトでは，履修登録期間中は仮登録・自己登録を許可し，その後は不許可にしています</a:t>
            </a:r>
            <a:endParaRPr lang="en-US" altLang="ja-JP" dirty="0"/>
          </a:p>
          <a:p>
            <a:r>
              <a:rPr lang="ja-JP" altLang="en-US"/>
              <a:t>過去</a:t>
            </a:r>
            <a:r>
              <a:rPr lang="en-US" altLang="ja-JP" dirty="0"/>
              <a:t>2</a:t>
            </a:r>
            <a:r>
              <a:rPr lang="ja-JP" altLang="en-US"/>
              <a:t>年は，履修登録期間終了後に「使えなくなった」という質問が多くよせられました</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AC5E7B2-970A-9C41-AC73-521E28B4AF2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9EC654-3584-EA42-B77D-42F4EBCBCB2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1341A5-2F2B-0144-AFF7-8DE01AD3DB2F}"/>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aphicFrame>
        <p:nvGraphicFramePr>
          <p:cNvPr id="7" name="表 10">
            <a:extLst>
              <a:ext uri="{FF2B5EF4-FFF2-40B4-BE49-F238E27FC236}">
                <a16:creationId xmlns:a16="http://schemas.microsoft.com/office/drawing/2014/main" id="{C8E4CFD5-F5BA-9B40-88CF-B8C36D96ED74}"/>
              </a:ext>
            </a:extLst>
          </p:cNvPr>
          <p:cNvGraphicFramePr>
            <a:graphicFrameLocks noGrp="1"/>
          </p:cNvGraphicFramePr>
          <p:nvPr>
            <p:extLst>
              <p:ext uri="{D42A27DB-BD31-4B8C-83A1-F6EECF244321}">
                <p14:modId xmlns:p14="http://schemas.microsoft.com/office/powerpoint/2010/main" val="2916084751"/>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即日</a:t>
                      </a:r>
                      <a:r>
                        <a:rPr kumimoji="1" lang="en-US" altLang="ja-JP" sz="2200" dirty="0"/>
                        <a:t>(*)</a:t>
                      </a:r>
                      <a:endParaRPr kumimoji="1" lang="ja-JP" altLang="en-US" sz="2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で自己登録</a:t>
                      </a:r>
                    </a:p>
                  </a:txBody>
                  <a:tcPr/>
                </a:tc>
                <a:tc>
                  <a:txBody>
                    <a:bodyPr/>
                    <a:lstStyle/>
                    <a:p>
                      <a:r>
                        <a:rPr kumimoji="1" lang="ja-JP" altLang="en-US" sz="2200"/>
                        <a:t>即日</a:t>
                      </a:r>
                      <a:r>
                        <a:rPr kumimoji="1" lang="en-US" altLang="ja-JP" sz="2200" dirty="0"/>
                        <a:t>(*)</a:t>
                      </a:r>
                      <a:endParaRPr kumimoji="1" lang="ja-JP" altLang="en-US" sz="2200"/>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sp>
        <p:nvSpPr>
          <p:cNvPr id="8" name="正方形/長方形 7">
            <a:extLst>
              <a:ext uri="{FF2B5EF4-FFF2-40B4-BE49-F238E27FC236}">
                <a16:creationId xmlns:a16="http://schemas.microsoft.com/office/drawing/2014/main" id="{76CEB108-6566-E649-9DF4-5F4952668D72}"/>
              </a:ext>
            </a:extLst>
          </p:cNvPr>
          <p:cNvSpPr/>
          <p:nvPr/>
        </p:nvSpPr>
        <p:spPr>
          <a:xfrm>
            <a:off x="2590800" y="6108673"/>
            <a:ext cx="2274982" cy="430887"/>
          </a:xfrm>
          <a:prstGeom prst="rect">
            <a:avLst/>
          </a:prstGeom>
        </p:spPr>
        <p:txBody>
          <a:bodyPr wrap="none">
            <a:spAutoFit/>
          </a:bodyPr>
          <a:lstStyle/>
          <a:p>
            <a:r>
              <a:rPr lang="en-US" altLang="ja-JP" sz="2200" dirty="0"/>
              <a:t>(*) </a:t>
            </a:r>
            <a:r>
              <a:rPr lang="ja-JP" altLang="en-US" sz="2200"/>
              <a:t>即時ではない</a:t>
            </a:r>
          </a:p>
        </p:txBody>
      </p:sp>
      <p:pic>
        <p:nvPicPr>
          <p:cNvPr id="9" name="図 8">
            <a:extLst>
              <a:ext uri="{FF2B5EF4-FFF2-40B4-BE49-F238E27FC236}">
                <a16:creationId xmlns:a16="http://schemas.microsoft.com/office/drawing/2014/main" id="{DE986A99-91B7-B641-A80C-7DB2089CDBAC}"/>
              </a:ext>
            </a:extLst>
          </p:cNvPr>
          <p:cNvPicPr>
            <a:picLocks noChangeAspect="1"/>
          </p:cNvPicPr>
          <p:nvPr/>
        </p:nvPicPr>
        <p:blipFill>
          <a:blip r:embed="rId2"/>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F268A58-7003-D44C-9AA0-5D3D30EF7E0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B60DEF5F-CD72-3242-913F-A58BD9B491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FBD030F9-34D9-1643-86CF-03E06363237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9421553-DA83-6B40-B615-0EC8F19F1A5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06606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6E19F-E663-194B-B6EF-8AE55DF55D17}"/>
              </a:ext>
            </a:extLst>
          </p:cNvPr>
          <p:cNvSpPr>
            <a:spLocks noGrp="1"/>
          </p:cNvSpPr>
          <p:nvPr>
            <p:ph type="title"/>
          </p:nvPr>
        </p:nvSpPr>
        <p:spPr/>
        <p:txBody>
          <a:bodyPr/>
          <a:lstStyle/>
          <a:p>
            <a:r>
              <a:rPr kumimoji="1" lang="ja-JP" altLang="en-US"/>
              <a:t>未履修での聴講</a:t>
            </a:r>
          </a:p>
        </p:txBody>
      </p:sp>
      <p:sp>
        <p:nvSpPr>
          <p:cNvPr id="3" name="コンテンツ プレースホルダー 2">
            <a:extLst>
              <a:ext uri="{FF2B5EF4-FFF2-40B4-BE49-F238E27FC236}">
                <a16:creationId xmlns:a16="http://schemas.microsoft.com/office/drawing/2014/main" id="{9238E4EB-B4E1-9443-9A21-56589FF43044}"/>
              </a:ext>
            </a:extLst>
          </p:cNvPr>
          <p:cNvSpPr>
            <a:spLocks noGrp="1"/>
          </p:cNvSpPr>
          <p:nvPr>
            <p:ph idx="1"/>
          </p:nvPr>
        </p:nvSpPr>
        <p:spPr/>
        <p:txBody>
          <a:bodyPr/>
          <a:lstStyle/>
          <a:p>
            <a:r>
              <a:rPr kumimoji="1" lang="en-US" altLang="ja-JP" dirty="0"/>
              <a:t>TO DO: </a:t>
            </a:r>
            <a:r>
              <a:rPr kumimoji="1" lang="ja-JP" altLang="en-US"/>
              <a:t>バーガーメニューからのコース設定までの経路の紹介</a:t>
            </a:r>
          </a:p>
        </p:txBody>
      </p:sp>
      <p:sp>
        <p:nvSpPr>
          <p:cNvPr id="4" name="日付プレースホルダー 3">
            <a:extLst>
              <a:ext uri="{FF2B5EF4-FFF2-40B4-BE49-F238E27FC236}">
                <a16:creationId xmlns:a16="http://schemas.microsoft.com/office/drawing/2014/main" id="{1F32FC05-5DC1-8E42-BEAE-E67AA9C68B0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56797DA-7314-C343-BD35-C42F86BEFA2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C738089-C775-9248-AC1C-A99D9DB3E9B2}"/>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160155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FE6F93-848D-D042-BD6D-24D68AAC9B05}"/>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6CF4424A-D992-504D-87AE-8FA4C01DE988}"/>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a:t>詳しくは第</a:t>
            </a:r>
            <a:r>
              <a:rPr lang="en-US" altLang="ja-JP" dirty="0"/>
              <a:t>5</a:t>
            </a:r>
            <a:r>
              <a:rPr lang="ja-JP" altLang="en-US"/>
              <a:t>部で</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E5CC176-F6EC-DB41-A206-B1DCECF11C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0E2FDA2-333A-304C-BCFE-AA40033FE2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5C3A82D-5488-9C46-AE39-0AFF23831E4E}"/>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835243D5-7B37-414D-B776-1231DAAE7E97}"/>
              </a:ext>
            </a:extLst>
          </p:cNvPr>
          <p:cNvPicPr>
            <a:picLocks noChangeAspect="1"/>
          </p:cNvPicPr>
          <p:nvPr/>
        </p:nvPicPr>
        <p:blipFill rotWithShape="1">
          <a:blip r:embed="rId3">
            <a:extLst>
              <a:ext uri="{28A0092B-C50C-407E-A947-70E740481C1C}">
                <a14:useLocalDpi xmlns:a14="http://schemas.microsoft.com/office/drawing/2010/main" val="0"/>
              </a:ext>
            </a:extLst>
          </a:blip>
          <a:srcRect l="4704" t="4074" r="5308" b="6724"/>
          <a:stretch/>
        </p:blipFill>
        <p:spPr>
          <a:xfrm>
            <a:off x="4248001" y="2052001"/>
            <a:ext cx="4548305" cy="4276793"/>
          </a:xfrm>
          <a:prstGeom prst="rect">
            <a:avLst/>
          </a:prstGeom>
          <a:effectLst/>
        </p:spPr>
      </p:pic>
    </p:spTree>
    <p:extLst>
      <p:ext uri="{BB962C8B-B14F-4D97-AF65-F5344CB8AC3E}">
        <p14:creationId xmlns:p14="http://schemas.microsoft.com/office/powerpoint/2010/main" val="2897335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57D79A-C87D-0146-887C-BF7CF08810E3}"/>
              </a:ext>
            </a:extLst>
          </p:cNvPr>
          <p:cNvSpPr>
            <a:spLocks noGrp="1"/>
          </p:cNvSpPr>
          <p:nvPr>
            <p:ph type="title"/>
          </p:nvPr>
        </p:nvSpPr>
        <p:spPr/>
        <p:txBody>
          <a:bodyPr/>
          <a:lstStyle/>
          <a:p>
            <a:r>
              <a:rPr kumimoji="1" lang="ja-JP" altLang="en-US"/>
              <a:t>未履修での聴講</a:t>
            </a:r>
          </a:p>
        </p:txBody>
      </p:sp>
      <p:sp>
        <p:nvSpPr>
          <p:cNvPr id="3" name="コンテンツ プレースホルダー 2">
            <a:extLst>
              <a:ext uri="{FF2B5EF4-FFF2-40B4-BE49-F238E27FC236}">
                <a16:creationId xmlns:a16="http://schemas.microsoft.com/office/drawing/2014/main" id="{6EB33D7A-F0BB-7948-9940-66CDD521D88E}"/>
              </a:ext>
            </a:extLst>
          </p:cNvPr>
          <p:cNvSpPr>
            <a:spLocks noGrp="1"/>
          </p:cNvSpPr>
          <p:nvPr>
            <p:ph idx="1"/>
          </p:nvPr>
        </p:nvSpPr>
        <p:spPr/>
        <p:txBody>
          <a:bodyPr/>
          <a:lstStyle/>
          <a:p>
            <a:r>
              <a:rPr lang="ja-JP" altLang="en-US"/>
              <a:t>履修期間中は，仮登録・自己登録を許可するのがお勧めです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B1E8C0D4-65EF-384F-93B4-B5904A8926D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CF8B9BC-23C4-0B45-967D-4DBF75CB758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E4BCAA7-EC7F-964F-94E2-1CC9D8F37403}"/>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F753C483-9AF9-FE4C-87A4-C23C67222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6" y="2806387"/>
            <a:ext cx="8763000" cy="2755900"/>
          </a:xfrm>
          <a:prstGeom prst="rect">
            <a:avLst/>
          </a:prstGeom>
        </p:spPr>
      </p:pic>
      <p:sp>
        <p:nvSpPr>
          <p:cNvPr id="8" name="正方形/長方形 7">
            <a:extLst>
              <a:ext uri="{FF2B5EF4-FFF2-40B4-BE49-F238E27FC236}">
                <a16:creationId xmlns:a16="http://schemas.microsoft.com/office/drawing/2014/main" id="{E82E6EDF-496B-3B41-8A01-78FB08347542}"/>
              </a:ext>
            </a:extLst>
          </p:cNvPr>
          <p:cNvSpPr/>
          <p:nvPr/>
        </p:nvSpPr>
        <p:spPr>
          <a:xfrm>
            <a:off x="3024000" y="3222809"/>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FFAECAB7-1566-B345-8794-ABB4BB7B08F0}"/>
              </a:ext>
            </a:extLst>
          </p:cNvPr>
          <p:cNvSpPr/>
          <p:nvPr/>
        </p:nvSpPr>
        <p:spPr>
          <a:xfrm>
            <a:off x="3670920" y="2146414"/>
            <a:ext cx="2160240" cy="500612"/>
          </a:xfrm>
          <a:prstGeom prst="wedgeRoundRectCallout">
            <a:avLst>
              <a:gd name="adj1" fmla="val -68612"/>
              <a:gd name="adj2" fmla="val 157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2EF1D6E1-4F03-3842-9E62-050054C57AD7}"/>
              </a:ext>
            </a:extLst>
          </p:cNvPr>
          <p:cNvSpPr/>
          <p:nvPr/>
        </p:nvSpPr>
        <p:spPr>
          <a:xfrm>
            <a:off x="3023856" y="3699953"/>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1E997494-78A9-FC4F-9967-361387CC202D}"/>
              </a:ext>
            </a:extLst>
          </p:cNvPr>
          <p:cNvSpPr/>
          <p:nvPr/>
        </p:nvSpPr>
        <p:spPr>
          <a:xfrm>
            <a:off x="124960" y="2441503"/>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6473EE07-6557-D74A-B478-513E30FE37B5}"/>
              </a:ext>
            </a:extLst>
          </p:cNvPr>
          <p:cNvSpPr/>
          <p:nvPr/>
        </p:nvSpPr>
        <p:spPr>
          <a:xfrm>
            <a:off x="3023856" y="4149112"/>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39C4877-99C3-5B47-8F07-0B8A8E8DBC98}"/>
              </a:ext>
            </a:extLst>
          </p:cNvPr>
          <p:cNvSpPr/>
          <p:nvPr/>
        </p:nvSpPr>
        <p:spPr>
          <a:xfrm>
            <a:off x="2064060" y="5539693"/>
            <a:ext cx="3213720" cy="774955"/>
          </a:xfrm>
          <a:prstGeom prst="wedgeRoundRectCallout">
            <a:avLst>
              <a:gd name="adj1" fmla="val -19034"/>
              <a:gd name="adj2" fmla="val -1887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チェックすると履修登録期間後も仮登録を認める</a:t>
            </a:r>
            <a:endParaRPr lang="en-US" altLang="ja-JP" sz="2000" dirty="0"/>
          </a:p>
        </p:txBody>
      </p:sp>
      <p:pic>
        <p:nvPicPr>
          <p:cNvPr id="14" name="図 13">
            <a:extLst>
              <a:ext uri="{FF2B5EF4-FFF2-40B4-BE49-F238E27FC236}">
                <a16:creationId xmlns:a16="http://schemas.microsoft.com/office/drawing/2014/main" id="{BD98BCC2-CFAC-C247-89B2-B9D177F1FB39}"/>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E564ED7A-07A3-444B-B075-079E16CE4F1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540EF4B2-2E70-7146-961E-92CFEC8EC2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9F8736D8-6324-3949-A5AC-2E84D3870CE9}"/>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BF487763-66EA-4F47-AAC5-53C1A3F69083}"/>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93565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CE552D-A598-E646-A072-DB3876F48E60}"/>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660F3E3A-3826-B641-94BE-A87ED24DA92D}"/>
              </a:ext>
            </a:extLst>
          </p:cNvPr>
          <p:cNvSpPr>
            <a:spLocks noGrp="1"/>
          </p:cNvSpPr>
          <p:nvPr>
            <p:ph idx="1"/>
          </p:nvPr>
        </p:nvSpPr>
        <p:spPr/>
        <p:txBody>
          <a:bodyPr/>
          <a:lstStyle/>
          <a:p>
            <a:r>
              <a:rPr kumimoji="1" lang="ja-JP" altLang="en-US"/>
              <a:t>従来，「お知らせ」は多用され，「メッセージ」，「掲示板」の利用は少ない傾向でした</a:t>
            </a:r>
          </a:p>
        </p:txBody>
      </p:sp>
      <p:sp>
        <p:nvSpPr>
          <p:cNvPr id="4" name="日付プレースホルダー 3">
            <a:extLst>
              <a:ext uri="{FF2B5EF4-FFF2-40B4-BE49-F238E27FC236}">
                <a16:creationId xmlns:a16="http://schemas.microsoft.com/office/drawing/2014/main" id="{4613E6F3-5C75-064B-ACD5-15042E3722B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16AA36B-5883-EA40-B1C0-2FC8DF29D7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FF2249E-D347-AD46-9466-9F03CCCE0110}"/>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7" name="図 6">
            <a:extLst>
              <a:ext uri="{FF2B5EF4-FFF2-40B4-BE49-F238E27FC236}">
                <a16:creationId xmlns:a16="http://schemas.microsoft.com/office/drawing/2014/main" id="{FF6A57D7-AD19-D343-90A6-DDEF56DF8EB2}"/>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2FCE0B8B-6291-B143-9B37-4275F62ABD2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0B8ED28-C752-274F-BCA8-00C43B81A9FC}"/>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230A38A-D73C-DC48-9E22-11020F6FDC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A8B6525-2027-CE41-93CD-4B96F69DCBC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12" name="グラフ 11">
            <a:extLst>
              <a:ext uri="{FF2B5EF4-FFF2-40B4-BE49-F238E27FC236}">
                <a16:creationId xmlns:a16="http://schemas.microsoft.com/office/drawing/2014/main" id="{30DA8427-1A92-EC44-8D5B-665C974CC4B9}"/>
              </a:ext>
            </a:extLst>
          </p:cNvPr>
          <p:cNvGraphicFramePr/>
          <p:nvPr>
            <p:extLst>
              <p:ext uri="{D42A27DB-BD31-4B8C-83A1-F6EECF244321}">
                <p14:modId xmlns:p14="http://schemas.microsoft.com/office/powerpoint/2010/main" val="1174439602"/>
              </p:ext>
            </p:extLst>
          </p:nvPr>
        </p:nvGraphicFramePr>
        <p:xfrm>
          <a:off x="1403648" y="2204864"/>
          <a:ext cx="6832911" cy="3903809"/>
        </p:xfrm>
        <a:graphic>
          <a:graphicData uri="http://schemas.openxmlformats.org/drawingml/2006/chart">
            <c:chart xmlns:c="http://schemas.openxmlformats.org/drawingml/2006/chart" xmlns:r="http://schemas.openxmlformats.org/officeDocument/2006/relationships" r:id="rId3"/>
          </a:graphicData>
        </a:graphic>
      </p:graphicFrame>
      <p:sp>
        <p:nvSpPr>
          <p:cNvPr id="13" name="角丸四角形吹き出し 12">
            <a:extLst>
              <a:ext uri="{FF2B5EF4-FFF2-40B4-BE49-F238E27FC236}">
                <a16:creationId xmlns:a16="http://schemas.microsoft.com/office/drawing/2014/main" id="{DBE9723B-63E9-D343-9FAB-761CC0FA7C34}"/>
              </a:ext>
            </a:extLst>
          </p:cNvPr>
          <p:cNvSpPr/>
          <p:nvPr/>
        </p:nvSpPr>
        <p:spPr>
          <a:xfrm>
            <a:off x="4499992" y="3178694"/>
            <a:ext cx="1782744" cy="500612"/>
          </a:xfrm>
          <a:prstGeom prst="wedgeRoundRectCallout">
            <a:avLst>
              <a:gd name="adj1" fmla="val -114691"/>
              <a:gd name="adj2" fmla="val -88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7CB802C9-7630-9747-B5F6-9389BA9E86AE}"/>
              </a:ext>
            </a:extLst>
          </p:cNvPr>
          <p:cNvSpPr/>
          <p:nvPr/>
        </p:nvSpPr>
        <p:spPr>
          <a:xfrm>
            <a:off x="6728628" y="4221088"/>
            <a:ext cx="1782744" cy="500612"/>
          </a:xfrm>
          <a:prstGeom prst="wedgeRoundRectCallout">
            <a:avLst>
              <a:gd name="adj1" fmla="val -68010"/>
              <a:gd name="adj2" fmla="val 126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3865056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E72EC-0FF0-2744-84D3-8B633C03FDB0}"/>
              </a:ext>
            </a:extLst>
          </p:cNvPr>
          <p:cNvSpPr>
            <a:spLocks noGrp="1"/>
          </p:cNvSpPr>
          <p:nvPr>
            <p:ph type="title"/>
          </p:nvPr>
        </p:nvSpPr>
        <p:spPr/>
        <p:txBody>
          <a:bodyPr/>
          <a:lstStyle/>
          <a:p>
            <a:r>
              <a:rPr kumimoji="1" lang="ja-JP" altLang="en-US"/>
              <a:t>学生からの連絡</a:t>
            </a:r>
          </a:p>
        </p:txBody>
      </p:sp>
      <p:sp>
        <p:nvSpPr>
          <p:cNvPr id="3" name="コンテンツ プレースホルダー 2">
            <a:extLst>
              <a:ext uri="{FF2B5EF4-FFF2-40B4-BE49-F238E27FC236}">
                <a16:creationId xmlns:a16="http://schemas.microsoft.com/office/drawing/2014/main" id="{57B786A6-24CA-3C49-BDAC-6829C0F5778F}"/>
              </a:ext>
            </a:extLst>
          </p:cNvPr>
          <p:cNvSpPr>
            <a:spLocks noGrp="1"/>
          </p:cNvSpPr>
          <p:nvPr>
            <p:ph idx="1"/>
          </p:nvPr>
        </p:nvSpPr>
        <p:spPr/>
        <p:txBody>
          <a:bodyPr/>
          <a:lstStyle/>
          <a:p>
            <a:r>
              <a:rPr lang="en-US" altLang="ja-JP" dirty="0"/>
              <a:t>2022</a:t>
            </a:r>
            <a:r>
              <a:rPr lang="ja-JP" altLang="en-US"/>
              <a:t>年度は「</a:t>
            </a:r>
            <a:r>
              <a:rPr kumimoji="1" lang="ja-JP" altLang="en-US"/>
              <a:t>メッセージ」機能をデフォルトで有効にしました</a:t>
            </a:r>
            <a:endParaRPr kumimoji="1"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a:p>
            <a:pPr lvl="1"/>
            <a:endParaRPr kumimoji="1" lang="ja-JP" altLang="en-US"/>
          </a:p>
        </p:txBody>
      </p:sp>
      <p:sp>
        <p:nvSpPr>
          <p:cNvPr id="4" name="日付プレースホルダー 3">
            <a:extLst>
              <a:ext uri="{FF2B5EF4-FFF2-40B4-BE49-F238E27FC236}">
                <a16:creationId xmlns:a16="http://schemas.microsoft.com/office/drawing/2014/main" id="{8F92C7C0-798D-1448-92E9-A39DC6F9E9F4}"/>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042D6BC-23AF-7845-9F60-85E573A8937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A7002D0-D43E-7947-B332-5E1A24079B1D}"/>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pic>
        <p:nvPicPr>
          <p:cNvPr id="7" name="図 6">
            <a:extLst>
              <a:ext uri="{FF2B5EF4-FFF2-40B4-BE49-F238E27FC236}">
                <a16:creationId xmlns:a16="http://schemas.microsoft.com/office/drawing/2014/main" id="{B2CB8389-38D1-674A-83AA-B0113E4FD08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01573D5B-F6E9-3D4F-8E9A-371B1A7CE9A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C80EEA0-4E3B-534A-A108-92C6CA3D053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7EAC031-C9A7-7A40-8537-1E61983E331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7948D8-AC48-364A-9841-7390BECCE71C}"/>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6063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51B7E-FE17-514C-913F-0C20C913602E}"/>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4006D6-0598-F244-B0BF-01F6C4FC269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483733D-0B42-6546-9AC5-A9AC79AFCE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87E7017-B4B8-9946-AB62-F883352AA6EC}"/>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DA77C9D-BA17-634F-A90C-C8553605CF30}"/>
              </a:ext>
            </a:extLst>
          </p:cNvPr>
          <p:cNvPicPr>
            <a:picLocks noChangeAspect="1"/>
          </p:cNvPicPr>
          <p:nvPr/>
        </p:nvPicPr>
        <p:blipFill rotWithShape="1">
          <a:blip r:embed="rId2">
            <a:extLst>
              <a:ext uri="{28A0092B-C50C-407E-A947-70E740481C1C}">
                <a14:useLocalDpi xmlns:a14="http://schemas.microsoft.com/office/drawing/2010/main" val="0"/>
              </a:ext>
            </a:extLst>
          </a:blip>
          <a:srcRect r="21812"/>
          <a:stretch/>
        </p:blipFill>
        <p:spPr>
          <a:xfrm>
            <a:off x="133343" y="2288548"/>
            <a:ext cx="8877301" cy="2832100"/>
          </a:xfrm>
          <a:prstGeom prst="rect">
            <a:avLst/>
          </a:prstGeom>
        </p:spPr>
      </p:pic>
      <p:sp>
        <p:nvSpPr>
          <p:cNvPr id="8" name="正方形/長方形 7">
            <a:extLst>
              <a:ext uri="{FF2B5EF4-FFF2-40B4-BE49-F238E27FC236}">
                <a16:creationId xmlns:a16="http://schemas.microsoft.com/office/drawing/2014/main" id="{F645F8A9-9BD7-264F-AD8F-28DA4761E9F4}"/>
              </a:ext>
            </a:extLst>
          </p:cNvPr>
          <p:cNvSpPr/>
          <p:nvPr/>
        </p:nvSpPr>
        <p:spPr>
          <a:xfrm>
            <a:off x="3167872" y="458112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30EE08FB-2A19-F744-B2AD-551F9DDE3906}"/>
              </a:ext>
            </a:extLst>
          </p:cNvPr>
          <p:cNvSpPr/>
          <p:nvPr/>
        </p:nvSpPr>
        <p:spPr>
          <a:xfrm>
            <a:off x="4571993" y="5589240"/>
            <a:ext cx="3528400" cy="767110"/>
          </a:xfrm>
          <a:prstGeom prst="wedgeRoundRectCallout">
            <a:avLst>
              <a:gd name="adj1" fmla="val -82602"/>
              <a:gd name="adj2" fmla="val -1444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pic>
        <p:nvPicPr>
          <p:cNvPr id="10" name="図 9">
            <a:extLst>
              <a:ext uri="{FF2B5EF4-FFF2-40B4-BE49-F238E27FC236}">
                <a16:creationId xmlns:a16="http://schemas.microsoft.com/office/drawing/2014/main" id="{B00E7E4F-67B7-9640-B787-FD33293EAD47}"/>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CDD35F18-B18A-914A-99B6-5748B01A7A68}"/>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BD0A4F3-6681-3E40-AABE-BDF7F7AA7CAB}"/>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35460C0C-D399-6642-8F6A-CC94E834C78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B411E882-F023-504B-81D0-FB68453A762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15685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16AB9-7299-A641-B10E-306B1D3FC82F}"/>
              </a:ext>
            </a:extLst>
          </p:cNvPr>
          <p:cNvSpPr>
            <a:spLocks noGrp="1"/>
          </p:cNvSpPr>
          <p:nvPr>
            <p:ph type="title"/>
          </p:nvPr>
        </p:nvSpPr>
        <p:spPr/>
        <p:txBody>
          <a:bodyPr/>
          <a:lstStyle/>
          <a:p>
            <a:r>
              <a:rPr kumimoji="1" lang="ja-JP" altLang="en-US"/>
              <a:t>利用方法の統一</a:t>
            </a:r>
          </a:p>
        </p:txBody>
      </p:sp>
      <p:sp>
        <p:nvSpPr>
          <p:cNvPr id="3" name="コンテンツ プレースホルダー 2">
            <a:extLst>
              <a:ext uri="{FF2B5EF4-FFF2-40B4-BE49-F238E27FC236}">
                <a16:creationId xmlns:a16="http://schemas.microsoft.com/office/drawing/2014/main" id="{F0E262AF-E636-4C42-88A8-C396A2F7893A}"/>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85A14CFE-4EDB-F04E-A359-4C3BE36B650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D9FEFE7-370C-FC48-80E2-89BF7C57A29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A574675-28E1-AB45-884A-F49C061921BD}"/>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7" name="図 6">
            <a:extLst>
              <a:ext uri="{FF2B5EF4-FFF2-40B4-BE49-F238E27FC236}">
                <a16:creationId xmlns:a16="http://schemas.microsoft.com/office/drawing/2014/main" id="{8FF7A5DD-0959-6E4A-B611-166324EDA91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77CC129-C129-AF4A-9FA6-77A4F1A2432B}"/>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A5C051A-4971-E840-8758-70D6777FEE9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0CFDD4D-72AD-334A-862F-6576E07E454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AD474469-44E2-8A48-90D3-C73672AB295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07139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E3B2E8-9C8C-3244-8C19-9B8AB5C5FD73}"/>
              </a:ext>
            </a:extLst>
          </p:cNvPr>
          <p:cNvSpPr>
            <a:spLocks noGrp="1"/>
          </p:cNvSpPr>
          <p:nvPr>
            <p:ph idx="1"/>
          </p:nvPr>
        </p:nvSpPr>
        <p:spPr/>
        <p:txBody>
          <a:bodyPr/>
          <a:lstStyle/>
          <a:p>
            <a:r>
              <a:rPr lang="ja-JP" altLang="en-US"/>
              <a:t>学生画面に，オンライン授業情報が一覧表示されます</a:t>
            </a:r>
          </a:p>
        </p:txBody>
      </p:sp>
      <p:sp>
        <p:nvSpPr>
          <p:cNvPr id="4" name="日付プレースホルダー 3">
            <a:extLst>
              <a:ext uri="{FF2B5EF4-FFF2-40B4-BE49-F238E27FC236}">
                <a16:creationId xmlns:a16="http://schemas.microsoft.com/office/drawing/2014/main" id="{31092670-0F9D-F144-833A-D9F64284DC4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9E4FD88-43B1-4242-B81D-F3FA78AE442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E2D1F1-95DB-054C-B988-E93FC210807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a:extLst>
              <a:ext uri="{FF2B5EF4-FFF2-40B4-BE49-F238E27FC236}">
                <a16:creationId xmlns:a16="http://schemas.microsoft.com/office/drawing/2014/main" id="{2A278A96-DE46-7E45-BE38-DC53147B88C9}"/>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B0520564-95D4-284C-916A-514F6B29A78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68C71B2-D3BA-114B-AC9D-8481B098E92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033C201-8870-2948-BF5C-C1666987EACE}"/>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BFA4CED-80BC-D143-A601-E71549A3E907}"/>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2BB69ED-76F2-0744-A93A-23379378C200}"/>
              </a:ext>
            </a:extLst>
          </p:cNvPr>
          <p:cNvSpPr>
            <a:spLocks noGrp="1"/>
          </p:cNvSpPr>
          <p:nvPr>
            <p:ph type="title"/>
          </p:nvPr>
        </p:nvSpPr>
        <p:spPr/>
        <p:txBody>
          <a:bodyPr/>
          <a:lstStyle/>
          <a:p>
            <a:r>
              <a:rPr lang="ja-JP" altLang="en-US"/>
              <a:t>利用方法の統一</a:t>
            </a:r>
            <a:endParaRPr kumimoji="1" lang="ja-JP" altLang="en-US"/>
          </a:p>
        </p:txBody>
      </p:sp>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F1E616AD-B3BE-8743-ADF5-710CF0739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850" y="2451094"/>
            <a:ext cx="7296150" cy="3740150"/>
          </a:xfrm>
          <a:prstGeom prst="rect">
            <a:avLst/>
          </a:prstGeom>
        </p:spPr>
      </p:pic>
    </p:spTree>
    <p:extLst>
      <p:ext uri="{BB962C8B-B14F-4D97-AF65-F5344CB8AC3E}">
        <p14:creationId xmlns:p14="http://schemas.microsoft.com/office/powerpoint/2010/main" val="2817777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61F3E0-EE96-564A-94FA-0724DB0AE247}"/>
              </a:ext>
            </a:extLst>
          </p:cNvPr>
          <p:cNvSpPr>
            <a:spLocks noGrp="1"/>
          </p:cNvSpPr>
          <p:nvPr>
            <p:ph idx="1"/>
          </p:nvPr>
        </p:nvSpPr>
        <p:spPr/>
        <p:txBody>
          <a:bodyPr/>
          <a:lstStyle/>
          <a:p>
            <a:r>
              <a:rPr lang="ja-JP" altLang="en-US"/>
              <a:t>学生画面に，提出すべき課題と受験すべきテストが一覧表示されます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040D307-5FB0-6B48-8EA1-14BEE4F144B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9433C2B-820D-6044-A6FC-F36EDB14C5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A4B182-BB28-914B-92B2-43C7560C2491}"/>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10" name="図 9">
            <a:extLst>
              <a:ext uri="{FF2B5EF4-FFF2-40B4-BE49-F238E27FC236}">
                <a16:creationId xmlns:a16="http://schemas.microsoft.com/office/drawing/2014/main" id="{7858C092-79F5-4D45-8EC7-D8545EE9982B}"/>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51CFF9E8-861E-DE47-A4CA-7F79330669EC}"/>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2F8FB729-0118-1E4E-8DE0-3256A57BF72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8BAA57E6-70DD-0E47-9DC8-13B0E132DE7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A7953B6-48B3-E641-81C6-D891089E2FB4}"/>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0940BB16-A82E-7442-BD60-DA0BB6242F41}"/>
              </a:ext>
            </a:extLst>
          </p:cNvPr>
          <p:cNvSpPr>
            <a:spLocks noGrp="1"/>
          </p:cNvSpPr>
          <p:nvPr>
            <p:ph type="title"/>
          </p:nvPr>
        </p:nvSpPr>
        <p:spPr/>
        <p:txBody>
          <a:bodyPr/>
          <a:lstStyle/>
          <a:p>
            <a:r>
              <a:rPr lang="ja-JP" altLang="en-US"/>
              <a:t>課題やテストの出題</a:t>
            </a:r>
            <a:endParaRPr kumimoji="1" lang="ja-JP" altLang="en-US"/>
          </a:p>
        </p:txBody>
      </p:sp>
      <p:pic>
        <p:nvPicPr>
          <p:cNvPr id="18" name="図 17" descr="グラフィカル ユーザー インターフェイス, テキスト, アプリケーション, メール&#10;&#10;自動的に生成された説明">
            <a:extLst>
              <a:ext uri="{FF2B5EF4-FFF2-40B4-BE49-F238E27FC236}">
                <a16:creationId xmlns:a16="http://schemas.microsoft.com/office/drawing/2014/main" id="{6322C972-27AB-034C-A66F-9E1C36FA1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11730"/>
            <a:ext cx="9144000" cy="3095204"/>
          </a:xfrm>
          <a:prstGeom prst="rect">
            <a:avLst/>
          </a:prstGeom>
        </p:spPr>
      </p:pic>
      <p:sp>
        <p:nvSpPr>
          <p:cNvPr id="8" name="正方形/長方形 7">
            <a:extLst>
              <a:ext uri="{FF2B5EF4-FFF2-40B4-BE49-F238E27FC236}">
                <a16:creationId xmlns:a16="http://schemas.microsoft.com/office/drawing/2014/main" id="{9C34C3E8-4BDB-224E-B626-B1A10F553327}"/>
              </a:ext>
            </a:extLst>
          </p:cNvPr>
          <p:cNvSpPr/>
          <p:nvPr/>
        </p:nvSpPr>
        <p:spPr>
          <a:xfrm>
            <a:off x="6532034" y="4077071"/>
            <a:ext cx="2611966" cy="1949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4D230FC-4005-CF4D-907E-B09249473318}"/>
              </a:ext>
            </a:extLst>
          </p:cNvPr>
          <p:cNvSpPr/>
          <p:nvPr/>
        </p:nvSpPr>
        <p:spPr>
          <a:xfrm>
            <a:off x="4844682" y="2140646"/>
            <a:ext cx="3579318" cy="544327"/>
          </a:xfrm>
          <a:prstGeom prst="wedgeRoundRectCallout">
            <a:avLst>
              <a:gd name="adj1" fmla="val 21734"/>
              <a:gd name="adj2" fmla="val 305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spTree>
    <p:extLst>
      <p:ext uri="{BB962C8B-B14F-4D97-AF65-F5344CB8AC3E}">
        <p14:creationId xmlns:p14="http://schemas.microsoft.com/office/powerpoint/2010/main" val="1907101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99A31F8-674C-4145-834A-482F4EEE2AE0}"/>
              </a:ext>
            </a:extLst>
          </p:cNvPr>
          <p:cNvSpPr>
            <a:spLocks noGrp="1"/>
          </p:cNvSpPr>
          <p:nvPr>
            <p:ph idx="1"/>
          </p:nvPr>
        </p:nvSpPr>
        <p:spPr/>
        <p:txBody>
          <a:bodyPr>
            <a:normAutofit fontScale="92500" lnSpcReduction="20000"/>
          </a:bodyPr>
          <a:lstStyle/>
          <a:p>
            <a:r>
              <a:rPr lang="ja-JP" altLang="en-US"/>
              <a:t>授業時間外の学習の比率が増えると，時間割よりタスクリストがより重要になってきます</a:t>
            </a:r>
            <a:endParaRPr lang="en-US" altLang="ja-JP" dirty="0"/>
          </a:p>
          <a:p>
            <a:pPr lvl="1"/>
            <a:r>
              <a:rPr lang="ja-JP" altLang="en-US"/>
              <a:t>そのため，</a:t>
            </a:r>
            <a:r>
              <a:rPr lang="en-US" altLang="ja-JP" dirty="0"/>
              <a:t>ITC-LMS </a:t>
            </a:r>
            <a:r>
              <a:rPr lang="ja-JP" altLang="en-US"/>
              <a:t>で出題するのがお勧め</a:t>
            </a:r>
            <a:endParaRPr lang="en-US" altLang="ja-JP" dirty="0"/>
          </a:p>
          <a:p>
            <a:r>
              <a:rPr lang="ja-JP" altLang="en-US"/>
              <a:t>課題・テストの期限は，学生に連絡した締切と一致させるのが原則です</a:t>
            </a:r>
          </a:p>
          <a:p>
            <a:r>
              <a:rPr lang="ja-JP" altLang="en-US"/>
              <a:t>レポートの提出遅れを許したい場合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テストの受験の遅れを許したい場合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389DF123-77CB-D646-B783-EA9FCD82BE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BD1E6B1-ACF2-1A47-95F8-DB9520470FB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F8E692-1AE7-E443-9138-3DCC24D15E38}"/>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7" name="図 6">
            <a:extLst>
              <a:ext uri="{FF2B5EF4-FFF2-40B4-BE49-F238E27FC236}">
                <a16:creationId xmlns:a16="http://schemas.microsoft.com/office/drawing/2014/main" id="{8CE00347-D617-E648-92AC-3426F5386F61}"/>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99002DC-8414-5B48-B56C-5F477F60973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15283B-162A-624A-AAB1-18490640EE6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30DF2BC3-1272-BB47-A621-6E47CDE9923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943539BD-E3A5-2A4D-9C4F-1504498B921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6F615FF-557E-DD48-B3F4-925B2042D332}"/>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32004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7E18-C5A8-A74B-8389-23977F49FDBD}"/>
              </a:ext>
            </a:extLst>
          </p:cNvPr>
          <p:cNvSpPr>
            <a:spLocks noGrp="1"/>
          </p:cNvSpPr>
          <p:nvPr>
            <p:ph type="title"/>
          </p:nvPr>
        </p:nvSpPr>
        <p:spPr/>
        <p:txBody>
          <a:bodyPr/>
          <a:lstStyle/>
          <a:p>
            <a:r>
              <a:rPr lang="ja-JP" altLang="en-US"/>
              <a:t>その他の注意事項</a:t>
            </a:r>
            <a:endParaRPr kumimoji="1" lang="ja-JP" altLang="en-US"/>
          </a:p>
        </p:txBody>
      </p:sp>
      <p:sp>
        <p:nvSpPr>
          <p:cNvPr id="3" name="コンテンツ プレースホルダー 2">
            <a:extLst>
              <a:ext uri="{FF2B5EF4-FFF2-40B4-BE49-F238E27FC236}">
                <a16:creationId xmlns:a16="http://schemas.microsoft.com/office/drawing/2014/main" id="{EBE9AD35-5A62-9248-BB58-28C49CB1BE96}"/>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7E978AA5-6454-4541-BB80-256B950F103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99711F5-73DA-A84F-98C6-DEB568941C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F9D47D8-9591-9F41-9A9E-6705C33CE835}"/>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7" name="図 6">
            <a:extLst>
              <a:ext uri="{FF2B5EF4-FFF2-40B4-BE49-F238E27FC236}">
                <a16:creationId xmlns:a16="http://schemas.microsoft.com/office/drawing/2014/main" id="{3E0F92A5-F008-1745-9C95-255527F8F746}"/>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1F58A34-E907-444E-AE8A-1674C00EAC1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0EA15A1B-8284-5A42-A964-2F182374350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94E20A68-300A-E34C-827D-3C17CD5785B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58C4351-66FE-2347-A150-A81A2C82B7C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247940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A0170-BA3D-934E-BF03-420E025FADDF}"/>
              </a:ext>
            </a:extLst>
          </p:cNvPr>
          <p:cNvSpPr>
            <a:spLocks noGrp="1"/>
          </p:cNvSpPr>
          <p:nvPr>
            <p:ph type="title"/>
          </p:nvPr>
        </p:nvSpPr>
        <p:spPr/>
        <p:txBody>
          <a:bodyPr/>
          <a:lstStyle/>
          <a:p>
            <a:r>
              <a:rPr kumimoji="1" lang="ja-JP" altLang="en-US"/>
              <a:t>更新の遅延</a:t>
            </a:r>
          </a:p>
        </p:txBody>
      </p:sp>
      <p:sp>
        <p:nvSpPr>
          <p:cNvPr id="3" name="コンテンツ プレースホルダー 2">
            <a:extLst>
              <a:ext uri="{FF2B5EF4-FFF2-40B4-BE49-F238E27FC236}">
                <a16:creationId xmlns:a16="http://schemas.microsoft.com/office/drawing/2014/main" id="{0AA83F27-9FD1-5D4E-9E7D-9AF66C878121}"/>
              </a:ext>
            </a:extLst>
          </p:cNvPr>
          <p:cNvSpPr>
            <a:spLocks noGrp="1"/>
          </p:cNvSpPr>
          <p:nvPr>
            <p:ph idx="1"/>
          </p:nvPr>
        </p:nvSpPr>
        <p:spPr/>
        <p:txBody>
          <a:bodyPr>
            <a:normAutofit lnSpcReduction="10000"/>
          </a:bodyPr>
          <a:lstStyle/>
          <a:p>
            <a:r>
              <a:rPr lang="ja-JP" altLang="en-US"/>
              <a:t>瞬時には反映されない操作・動作もあります</a:t>
            </a:r>
            <a:endParaRPr lang="en-US" altLang="ja-JP" dirty="0"/>
          </a:p>
          <a:p>
            <a:pPr lvl="1"/>
            <a:r>
              <a:rPr lang="en-US" altLang="ja-JP" dirty="0"/>
              <a:t>UTAS </a:t>
            </a:r>
            <a:r>
              <a:rPr lang="ja-JP" altLang="en-US"/>
              <a:t>での履修登録が</a:t>
            </a:r>
            <a:r>
              <a:rPr lang="en-US" altLang="ja-JP" dirty="0"/>
              <a:t> ITC-LMS </a:t>
            </a:r>
            <a:r>
              <a:rPr lang="ja-JP" altLang="en-US"/>
              <a:t>に反映されるのは翌日です</a:t>
            </a:r>
            <a:endParaRPr lang="en-US" altLang="ja-JP" dirty="0"/>
          </a:p>
          <a:p>
            <a:pPr lvl="1"/>
            <a:r>
              <a:rPr lang="en-US" altLang="ja-JP" dirty="0"/>
              <a:t>ITC-LMS </a:t>
            </a:r>
            <a:r>
              <a:rPr lang="ja-JP" altLang="en-US"/>
              <a:t>での担当教員，</a:t>
            </a:r>
            <a:r>
              <a:rPr lang="en-US" altLang="ja-JP" dirty="0"/>
              <a:t>TA</a:t>
            </a:r>
            <a:r>
              <a:rPr lang="ja-JP" altLang="en-US"/>
              <a:t>，履修者の登録が反映されるのは，登録された人が次回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S2</a:t>
            </a:r>
            <a:r>
              <a:rPr lang="ja-JP" altLang="en-US"/>
              <a:t>タームや</a:t>
            </a:r>
            <a:r>
              <a:rPr lang="en-US" altLang="ja-JP" dirty="0"/>
              <a:t>A</a:t>
            </a:r>
            <a:r>
              <a:rPr lang="ja-JP" altLang="en-US"/>
              <a:t>セメスターのコースはまだ作られていません</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F6D8464-8236-2942-A76B-51C7F7E0ED9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9E8C372-19E5-A349-AD03-E9DD5425504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66DA9D-6AD5-294B-9B2E-1BF4D825BC5E}"/>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
        <p:nvSpPr>
          <p:cNvPr id="7" name="正方形/長方形 6">
            <a:extLst>
              <a:ext uri="{FF2B5EF4-FFF2-40B4-BE49-F238E27FC236}">
                <a16:creationId xmlns:a16="http://schemas.microsoft.com/office/drawing/2014/main" id="{A87ACFF1-6CA8-1142-AE23-83F827075135}"/>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077E6F60-4D9C-B447-8487-13291094DEE6}"/>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D6C5F415-7413-B04C-9A3D-BDBB95F910E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2F1EE246-E62F-EC4F-A0AF-A32709FD93B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8964A8-458A-484C-B145-F226AA0E9C2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8E5B8DF-BC1C-2140-8FF5-A044A2AB561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6663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97D66-351E-C640-83ED-AE84D6E1B7D5}"/>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53882339-352E-8748-8FDD-4AD9E3CF1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C8B717-A11D-BF4A-88EA-3EE4C1439BE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E4846-6C74-524C-BFE7-E30F5C362B4A}"/>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A7B9F6F-9D70-0740-A3D9-AFB14128B602}"/>
              </a:ext>
            </a:extLst>
          </p:cNvPr>
          <p:cNvPicPr>
            <a:picLocks noChangeAspect="1"/>
          </p:cNvPicPr>
          <p:nvPr/>
        </p:nvPicPr>
        <p:blipFill rotWithShape="1">
          <a:blip r:embed="rId2">
            <a:extLst>
              <a:ext uri="{28A0092B-C50C-407E-A947-70E740481C1C}">
                <a14:useLocalDpi xmlns:a14="http://schemas.microsoft.com/office/drawing/2010/main" val="0"/>
              </a:ext>
            </a:extLst>
          </a:blip>
          <a:srcRect l="4709" t="12765" r="4800" b="6690"/>
          <a:stretch/>
        </p:blipFill>
        <p:spPr>
          <a:xfrm>
            <a:off x="1619672" y="1090350"/>
            <a:ext cx="6236902" cy="5266000"/>
          </a:xfrm>
          <a:prstGeom prst="rect">
            <a:avLst/>
          </a:prstGeom>
        </p:spPr>
      </p:pic>
      <p:sp>
        <p:nvSpPr>
          <p:cNvPr id="8" name="正方形/長方形 7">
            <a:extLst>
              <a:ext uri="{FF2B5EF4-FFF2-40B4-BE49-F238E27FC236}">
                <a16:creationId xmlns:a16="http://schemas.microsoft.com/office/drawing/2014/main" id="{C9F3D11F-E197-9D40-9E83-F1B005E7B935}"/>
              </a:ext>
            </a:extLst>
          </p:cNvPr>
          <p:cNvSpPr/>
          <p:nvPr/>
        </p:nvSpPr>
        <p:spPr>
          <a:xfrm>
            <a:off x="6228184" y="1116000"/>
            <a:ext cx="100811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DF247D73-BBBB-D345-B121-32A9383B28C2}"/>
              </a:ext>
            </a:extLst>
          </p:cNvPr>
          <p:cNvSpPr/>
          <p:nvPr/>
        </p:nvSpPr>
        <p:spPr>
          <a:xfrm>
            <a:off x="7164288" y="2492896"/>
            <a:ext cx="1854758" cy="504056"/>
          </a:xfrm>
          <a:prstGeom prst="wedgeRoundRectCallout">
            <a:avLst>
              <a:gd name="adj1" fmla="val -63859"/>
              <a:gd name="adj2" fmla="val -2761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7EB95045-ACEF-444B-8E79-A588CD2C06D4}"/>
              </a:ext>
            </a:extLst>
          </p:cNvPr>
          <p:cNvSpPr/>
          <p:nvPr/>
        </p:nvSpPr>
        <p:spPr>
          <a:xfrm>
            <a:off x="3024000" y="2196000"/>
            <a:ext cx="1116000" cy="32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3279D2B7-2904-2B4E-B706-EB54390C97C9}"/>
              </a:ext>
            </a:extLst>
          </p:cNvPr>
          <p:cNvSpPr/>
          <p:nvPr/>
        </p:nvSpPr>
        <p:spPr>
          <a:xfrm>
            <a:off x="789446" y="3471322"/>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2" name="正方形/長方形 11">
            <a:extLst>
              <a:ext uri="{FF2B5EF4-FFF2-40B4-BE49-F238E27FC236}">
                <a16:creationId xmlns:a16="http://schemas.microsoft.com/office/drawing/2014/main" id="{A85B3837-BED1-5048-BE64-1DA28DFF650B}"/>
              </a:ext>
            </a:extLst>
          </p:cNvPr>
          <p:cNvSpPr/>
          <p:nvPr/>
        </p:nvSpPr>
        <p:spPr>
          <a:xfrm>
            <a:off x="4176000" y="1872000"/>
            <a:ext cx="1116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E5ADA27-B0E0-6741-8274-F3E23DA42FA1}"/>
              </a:ext>
            </a:extLst>
          </p:cNvPr>
          <p:cNvSpPr/>
          <p:nvPr/>
        </p:nvSpPr>
        <p:spPr>
          <a:xfrm>
            <a:off x="5508104" y="3428999"/>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4" name="正方形/長方形 13">
            <a:extLst>
              <a:ext uri="{FF2B5EF4-FFF2-40B4-BE49-F238E27FC236}">
                <a16:creationId xmlns:a16="http://schemas.microsoft.com/office/drawing/2014/main" id="{C117BFB3-8D0D-BC43-8FFA-F956C9382A8A}"/>
              </a:ext>
            </a:extLst>
          </p:cNvPr>
          <p:cNvSpPr/>
          <p:nvPr/>
        </p:nvSpPr>
        <p:spPr>
          <a:xfrm>
            <a:off x="3009931" y="3975379"/>
            <a:ext cx="841989"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8C6E062-97D7-C04C-A587-D285E1536FEF}"/>
              </a:ext>
            </a:extLst>
          </p:cNvPr>
          <p:cNvSpPr/>
          <p:nvPr/>
        </p:nvSpPr>
        <p:spPr>
          <a:xfrm>
            <a:off x="683568" y="5417257"/>
            <a:ext cx="2038698" cy="504056"/>
          </a:xfrm>
          <a:prstGeom prst="wedgeRoundRectCallout">
            <a:avLst>
              <a:gd name="adj1" fmla="val 65643"/>
              <a:gd name="adj2" fmla="val -2889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新学期開始前に</a:t>
            </a:r>
            <a:endParaRPr kumimoji="1" lang="ja-JP" altLang="en-US" sz="2000"/>
          </a:p>
        </p:txBody>
      </p:sp>
    </p:spTree>
    <p:extLst>
      <p:ext uri="{BB962C8B-B14F-4D97-AF65-F5344CB8AC3E}">
        <p14:creationId xmlns:p14="http://schemas.microsoft.com/office/powerpoint/2010/main" val="1335061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E39E5B0-FE92-8E4B-925C-C026BAC79054}"/>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a:p>
            <a:endParaRPr kumimoji="1" lang="ja-JP" altLang="en-US"/>
          </a:p>
        </p:txBody>
      </p:sp>
      <p:sp>
        <p:nvSpPr>
          <p:cNvPr id="4" name="日付プレースホルダー 3">
            <a:extLst>
              <a:ext uri="{FF2B5EF4-FFF2-40B4-BE49-F238E27FC236}">
                <a16:creationId xmlns:a16="http://schemas.microsoft.com/office/drawing/2014/main" id="{818C63EB-5CD6-0148-821F-4AEE5748CCC3}"/>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74D60EF-96B1-B64F-8C7A-E0E3D612CBB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45254A4-2AD4-9B4B-BAC5-03F422994E1F}"/>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
        <p:nvSpPr>
          <p:cNvPr id="7" name="正方形/長方形 6">
            <a:extLst>
              <a:ext uri="{FF2B5EF4-FFF2-40B4-BE49-F238E27FC236}">
                <a16:creationId xmlns:a16="http://schemas.microsoft.com/office/drawing/2014/main" id="{2DC21222-37CC-BA4E-80B3-C2069BDA5AAA}"/>
              </a:ext>
            </a:extLst>
          </p:cNvPr>
          <p:cNvSpPr/>
          <p:nvPr/>
        </p:nvSpPr>
        <p:spPr>
          <a:xfrm>
            <a:off x="-7070" y="2419329"/>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6F7770A3-87E4-2447-99F4-46C39674CED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205D6E81-B9EA-5A47-B9E2-59C25F201E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E9A15FC-B094-F34D-8671-15F69534BA6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F88087C-7FA7-C949-A0F5-79F0132F9C6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557FB04-671B-D04B-BE24-3F9206058452}"/>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A91A5C1-7762-6444-A908-6F8B2A456D73}"/>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1790275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3065D90-331F-A040-AEF2-24B481B207D6}"/>
              </a:ext>
            </a:extLst>
          </p:cNvPr>
          <p:cNvSpPr>
            <a:spLocks noGrp="1"/>
          </p:cNvSpPr>
          <p:nvPr>
            <p:ph idx="1"/>
          </p:nvPr>
        </p:nvSpPr>
        <p:spPr/>
        <p:txBody>
          <a:bodyPr/>
          <a:lstStyle/>
          <a:p>
            <a:r>
              <a:rPr kumimoji="1" lang="ja-JP" altLang="en-US"/>
              <a:t>複数のコースで同じ教材や課題を使う場合，コースをグルーピングしておくと，</a:t>
            </a:r>
            <a:r>
              <a:rPr kumimoji="1" lang="en-US" altLang="ja-JP" dirty="0"/>
              <a:t>1</a:t>
            </a:r>
            <a:r>
              <a:rPr kumimoji="1" lang="ja-JP" altLang="en-US"/>
              <a:t>回の操作で全コースに同じコンテンツを登録できます</a:t>
            </a:r>
            <a:endParaRPr lang="en-US" altLang="ja-JP" dirty="0"/>
          </a:p>
          <a:p>
            <a:pPr lvl="1"/>
            <a:r>
              <a:rPr kumimoji="1" lang="en-US" altLang="ja-JP" dirty="0"/>
              <a:t>UTAS</a:t>
            </a:r>
            <a:r>
              <a:rPr kumimoji="1" lang="ja-JP" altLang="en-US"/>
              <a:t>で複数看板科目として登録されていると，</a:t>
            </a:r>
            <a:r>
              <a:rPr kumimoji="1" lang="en-US" altLang="ja-JP" dirty="0"/>
              <a:t>ITC-LMS </a:t>
            </a:r>
            <a:r>
              <a:rPr kumimoji="1" lang="ja-JP" altLang="en-US"/>
              <a:t>で自動的にグルーピングが行われます</a:t>
            </a:r>
            <a:endParaRPr kumimoji="1" lang="en-US" altLang="ja-JP" dirty="0"/>
          </a:p>
          <a:p>
            <a:pPr lvl="1"/>
            <a:r>
              <a:rPr lang="ja-JP" altLang="en-US"/>
              <a:t>それ以外の場合，手動でグルーピングを行うこともできます</a:t>
            </a:r>
            <a:endParaRPr lang="en-US" altLang="ja-JP" dirty="0"/>
          </a:p>
          <a:p>
            <a:pPr lvl="1"/>
            <a:r>
              <a:rPr kumimoji="1" lang="ja-JP" altLang="en-US"/>
              <a:t>ただし，履修生の重複があったり，複数コースに既に教材，課題などが登録されていると，グルーピングはできません</a:t>
            </a:r>
            <a:r>
              <a:rPr kumimoji="1" lang="en-US" altLang="ja-JP" dirty="0"/>
              <a:t> </a:t>
            </a:r>
          </a:p>
        </p:txBody>
      </p:sp>
      <p:sp>
        <p:nvSpPr>
          <p:cNvPr id="4" name="日付プレースホルダー 3">
            <a:extLst>
              <a:ext uri="{FF2B5EF4-FFF2-40B4-BE49-F238E27FC236}">
                <a16:creationId xmlns:a16="http://schemas.microsoft.com/office/drawing/2014/main" id="{312A3B24-6FB9-5946-947F-5E02E86F51C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D4871EF-1F24-0C44-AD6D-B08B21F8ED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6BF23EC-3F49-5540-A70A-B43A7B3BDB6C}"/>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sp>
        <p:nvSpPr>
          <p:cNvPr id="7" name="正方形/長方形 6">
            <a:extLst>
              <a:ext uri="{FF2B5EF4-FFF2-40B4-BE49-F238E27FC236}">
                <a16:creationId xmlns:a16="http://schemas.microsoft.com/office/drawing/2014/main" id="{DDF0D955-8F69-984F-9DC7-7F05B612FC32}"/>
              </a:ext>
            </a:extLst>
          </p:cNvPr>
          <p:cNvSpPr/>
          <p:nvPr/>
        </p:nvSpPr>
        <p:spPr>
          <a:xfrm>
            <a:off x="251520" y="4667847"/>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C4C59D40-302A-BE4B-B0E8-148D9FA6DFF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82F091A7-682F-804D-8048-EACD71C8A0C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45DE1813-DF3D-A244-BF68-5FD7992E165F}"/>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4686B1-5FA5-9E46-B143-2843C1DCC35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5C77B4F-DC52-9742-B581-6D8E75C99E16}"/>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B4083C0-8554-BE43-AD82-FCD18448A455}"/>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3206525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1C1DD-2A8F-5B4A-80B2-269CC901A93E}"/>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F965516D-BF2B-3745-89D7-5D030B570C7C}"/>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ただし，穴埋め式の自動採点は，余計な空白文字が</a:t>
            </a:r>
            <a:r>
              <a:rPr lang="en-US" altLang="ja-JP" dirty="0"/>
              <a:t>1</a:t>
            </a:r>
            <a:r>
              <a:rPr lang="ja-JP" altLang="en-US"/>
              <a:t>個あるだけで不正解になります</a:t>
            </a:r>
            <a:endParaRPr lang="en-US" altLang="ja-JP" dirty="0"/>
          </a:p>
          <a:p>
            <a:pPr lvl="1"/>
            <a:r>
              <a:rPr lang="ja-JP" altLang="en-US"/>
              <a:t>手動での訂正は，</a:t>
            </a:r>
            <a:r>
              <a:rPr lang="en-US" altLang="ja-JP" dirty="0"/>
              <a:t>GUI</a:t>
            </a:r>
            <a:r>
              <a:rPr lang="ja-JP" altLang="en-US"/>
              <a:t>でも，</a:t>
            </a:r>
            <a:r>
              <a:rPr lang="en-US" altLang="ja-JP" dirty="0"/>
              <a:t>Excel</a:t>
            </a:r>
            <a:r>
              <a:rPr lang="ja-JP" altLang="en-US"/>
              <a:t>ファイルのダウンロード＆アップロードでも可能です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1B8C3428-C8A7-844A-AD8D-2B931D57E91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D8F72E6-D096-0F46-9B17-E288C392E0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6AC9889-2306-1E41-B6F6-B6400188FC2A}"/>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
        <p:nvSpPr>
          <p:cNvPr id="7" name="正方形/長方形 6">
            <a:extLst>
              <a:ext uri="{FF2B5EF4-FFF2-40B4-BE49-F238E27FC236}">
                <a16:creationId xmlns:a16="http://schemas.microsoft.com/office/drawing/2014/main" id="{EE033E49-D11A-B94D-A3B8-0C778945A128}"/>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273E8F1-B86B-4C4E-8A19-FC43DAA78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3802011"/>
            <a:ext cx="4701540" cy="2575560"/>
          </a:xfrm>
          <a:prstGeom prst="rect">
            <a:avLst/>
          </a:prstGeom>
        </p:spPr>
      </p:pic>
      <p:sp>
        <p:nvSpPr>
          <p:cNvPr id="9" name="正方形/長方形 8">
            <a:extLst>
              <a:ext uri="{FF2B5EF4-FFF2-40B4-BE49-F238E27FC236}">
                <a16:creationId xmlns:a16="http://schemas.microsoft.com/office/drawing/2014/main" id="{F1F475B1-FEF9-A245-B867-28DABA6A2F8F}"/>
              </a:ext>
            </a:extLst>
          </p:cNvPr>
          <p:cNvSpPr/>
          <p:nvPr/>
        </p:nvSpPr>
        <p:spPr>
          <a:xfrm>
            <a:off x="3347864" y="5357826"/>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F9DB2021-3AE4-F742-8D8C-E28CFCCB8CC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18A35B58-1C01-A847-94C0-8F1A5B45745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1ABED06-DF3D-FB47-AD99-00BA29FC3D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53C140AF-1310-0041-89C0-FF007218256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0E1B3EE3-9B42-B44F-ADF9-BFDFEBFD66D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03840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AF0CC-91CE-804A-A7A6-9D089988FFC9}"/>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AAABC4B6-F1B2-F042-9E87-7DDFBEEF3497}"/>
              </a:ext>
            </a:extLst>
          </p:cNvPr>
          <p:cNvSpPr>
            <a:spLocks noGrp="1"/>
          </p:cNvSpPr>
          <p:nvPr>
            <p:ph idx="1"/>
          </p:nvPr>
        </p:nvSpPr>
        <p:spPr/>
        <p:txBody>
          <a:bodyPr/>
          <a:lstStyle/>
          <a:p>
            <a:r>
              <a:rPr kumimoji="1" lang="en-US" altLang="ja-JP" dirty="0"/>
              <a:t>2020</a:t>
            </a:r>
            <a:r>
              <a:rPr kumimoji="1" lang="ja-JP" altLang="en-US"/>
              <a:t>年度の授業の完全オンライン化により，ここで紹介したシステムが多用されるようになりました</a:t>
            </a:r>
            <a:endParaRPr kumimoji="1" lang="en-US" altLang="ja-JP" dirty="0"/>
          </a:p>
          <a:p>
            <a:r>
              <a:rPr lang="en-US" altLang="ja-JP" dirty="0"/>
              <a:t>2022</a:t>
            </a:r>
            <a:r>
              <a:rPr lang="ja-JP" altLang="en-US"/>
              <a:t>年度は対面の比率が増えそうですが，たとえば，以下のような利用方法は今後も意義があると思われます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kumimoji="1" lang="ja-JP" altLang="en-US"/>
              <a:t>教材配布や課題提出を</a:t>
            </a:r>
            <a:r>
              <a:rPr kumimoji="1" lang="en-US" altLang="ja-JP" dirty="0"/>
              <a:t> ITC-LMS </a:t>
            </a:r>
            <a:r>
              <a:rPr kumimoji="1" lang="ja-JP" altLang="en-US"/>
              <a:t>で行う</a:t>
            </a:r>
            <a:endParaRPr kumimoji="1" lang="en-US" altLang="ja-JP" dirty="0"/>
          </a:p>
          <a:p>
            <a:pPr lvl="1"/>
            <a:r>
              <a:rPr lang="ja-JP" altLang="en-US"/>
              <a:t>授業時間中に小テストを</a:t>
            </a:r>
            <a:r>
              <a:rPr lang="en-US" altLang="ja-JP" dirty="0"/>
              <a:t> ITC-LMS </a:t>
            </a:r>
            <a:r>
              <a:rPr lang="ja-JP" altLang="en-US"/>
              <a:t>で行う</a:t>
            </a:r>
            <a:endParaRPr kumimoji="1" lang="ja-JP" altLang="en-US"/>
          </a:p>
        </p:txBody>
      </p:sp>
      <p:sp>
        <p:nvSpPr>
          <p:cNvPr id="4" name="日付プレースホルダー 3">
            <a:extLst>
              <a:ext uri="{FF2B5EF4-FFF2-40B4-BE49-F238E27FC236}">
                <a16:creationId xmlns:a16="http://schemas.microsoft.com/office/drawing/2014/main" id="{45F4005A-6B52-B443-9841-B307059E9EA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ED8BA90-2CEF-0844-878E-347113B91AA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361A27-F51C-2145-8E78-91B5486BE2A8}"/>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7" name="図 6">
            <a:extLst>
              <a:ext uri="{FF2B5EF4-FFF2-40B4-BE49-F238E27FC236}">
                <a16:creationId xmlns:a16="http://schemas.microsoft.com/office/drawing/2014/main" id="{6CAF9157-A3BE-D149-8330-E8017B91BC29}"/>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87583B86-3114-7F45-9543-4EFB7C0A169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78E696FE-A499-BF4F-A240-6C56283EEDC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1BBB017-CF24-B342-9809-E0A604C2C06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8D627D36-8460-F04F-B4F1-6348FC6D619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117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9CFE4-2FBC-BB4B-8CE8-30F9C50E2769}"/>
              </a:ext>
            </a:extLst>
          </p:cNvPr>
          <p:cNvSpPr>
            <a:spLocks noGrp="1"/>
          </p:cNvSpPr>
          <p:nvPr>
            <p:ph type="title"/>
          </p:nvPr>
        </p:nvSpPr>
        <p:spPr/>
        <p:txBody>
          <a:bodyPr>
            <a:normAutofit/>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CE5D6736-24C4-D949-B3A5-04FDC7087D89}"/>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1C797836-37E2-A34B-B26E-5AAA7C15064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17E666A-5279-8342-9125-BAAE65E3AEE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E54264-FAC6-564A-A093-F47F44F6E9D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CDDBE65-F75C-634E-B8BF-7DA10F7854E5}"/>
              </a:ext>
            </a:extLst>
          </p:cNvPr>
          <p:cNvPicPr>
            <a:picLocks noChangeAspect="1"/>
          </p:cNvPicPr>
          <p:nvPr/>
        </p:nvPicPr>
        <p:blipFill rotWithShape="1">
          <a:blip r:embed="rId2">
            <a:extLst>
              <a:ext uri="{28A0092B-C50C-407E-A947-70E740481C1C}">
                <a14:useLocalDpi xmlns:a14="http://schemas.microsoft.com/office/drawing/2010/main" val="0"/>
              </a:ext>
            </a:extLst>
          </a:blip>
          <a:srcRect l="61911" t="47249" r="3802" b="3934"/>
          <a:stretch/>
        </p:blipFill>
        <p:spPr>
          <a:xfrm>
            <a:off x="5902087" y="2608936"/>
            <a:ext cx="2023948" cy="2727894"/>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3E4B4E4-8FC5-884B-AA3A-F7CFACDF3CD6}"/>
              </a:ext>
            </a:extLst>
          </p:cNvPr>
          <p:cNvPicPr>
            <a:picLocks noChangeAspect="1"/>
          </p:cNvPicPr>
          <p:nvPr/>
        </p:nvPicPr>
        <p:blipFill rotWithShape="1">
          <a:blip r:embed="rId3">
            <a:extLst>
              <a:ext uri="{28A0092B-C50C-407E-A947-70E740481C1C}">
                <a14:useLocalDpi xmlns:a14="http://schemas.microsoft.com/office/drawing/2010/main" val="0"/>
              </a:ext>
            </a:extLst>
          </a:blip>
          <a:srcRect l="23632" t="13645" r="23587" b="38589"/>
          <a:stretch/>
        </p:blipFill>
        <p:spPr>
          <a:xfrm>
            <a:off x="1907704" y="3429000"/>
            <a:ext cx="3233618" cy="2775931"/>
          </a:xfrm>
          <a:prstGeom prst="rect">
            <a:avLst/>
          </a:prstGeom>
        </p:spPr>
      </p:pic>
    </p:spTree>
    <p:extLst>
      <p:ext uri="{BB962C8B-B14F-4D97-AF65-F5344CB8AC3E}">
        <p14:creationId xmlns:p14="http://schemas.microsoft.com/office/powerpoint/2010/main" val="3909751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0F428-6BDA-D742-8F16-9F82660300B2}"/>
              </a:ext>
            </a:extLst>
          </p:cNvPr>
          <p:cNvSpPr>
            <a:spLocks noGrp="1"/>
          </p:cNvSpPr>
          <p:nvPr>
            <p:ph type="title"/>
          </p:nvPr>
        </p:nvSpPr>
        <p:spPr/>
        <p:txBody>
          <a:bodyPr>
            <a:normAutofit/>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9A1A58AF-3AC3-344B-92F6-3D51C120EEA6}"/>
              </a:ext>
            </a:extLst>
          </p:cNvPr>
          <p:cNvSpPr>
            <a:spLocks noGrp="1"/>
          </p:cNvSpPr>
          <p:nvPr>
            <p:ph idx="1"/>
          </p:nvPr>
        </p:nvSpPr>
        <p:spPr/>
        <p:txBody>
          <a:bodyPr/>
          <a:lstStyle/>
          <a:p>
            <a:r>
              <a:rPr lang="en-US" altLang="ja-JP" dirty="0"/>
              <a:t>Google</a:t>
            </a:r>
            <a:r>
              <a:rPr lang="ja-JP" altLang="en-US"/>
              <a:t>以外は</a:t>
            </a:r>
            <a:r>
              <a:rPr lang="en-US" altLang="ja-JP" dirty="0" err="1">
                <a:solidFill>
                  <a:srgbClr val="00B050"/>
                </a:solidFill>
              </a:rPr>
              <a:t>UTokyo</a:t>
            </a:r>
            <a:r>
              <a:rPr lang="en-US" altLang="ja-JP" dirty="0">
                <a:solidFill>
                  <a:srgbClr val="00B050"/>
                </a:solidFill>
              </a:rPr>
              <a:t> Account</a:t>
            </a:r>
            <a:r>
              <a:rPr lang="ja-JP" altLang="en-US">
                <a:solidFill>
                  <a:srgbClr val="00B050"/>
                </a:solidFill>
              </a:rPr>
              <a:t>だけで使えます</a:t>
            </a:r>
            <a:endParaRPr lang="en-US" altLang="ja-JP" dirty="0">
              <a:solidFill>
                <a:srgbClr val="00B050"/>
              </a:solidFill>
            </a:endParaRPr>
          </a:p>
          <a:p>
            <a:r>
              <a:rPr lang="en-US" altLang="ja-JP" dirty="0"/>
              <a:t>= </a:t>
            </a:r>
            <a:r>
              <a:rPr lang="ja-JP" altLang="en-US"/>
              <a:t>認証の統一・連携（シングルサインオン、</a:t>
            </a:r>
            <a:r>
              <a:rPr lang="en-US" altLang="ja-JP" dirty="0"/>
              <a:t>Single Sign-On, </a:t>
            </a:r>
            <a:r>
              <a:rPr lang="en-US" altLang="ja-JP" dirty="0">
                <a:solidFill>
                  <a:srgbClr val="00B050"/>
                </a:solidFill>
              </a:rPr>
              <a:t>SSO</a:t>
            </a:r>
            <a:r>
              <a:rPr lang="ja-JP" altLang="en-US"/>
              <a:t>）</a:t>
            </a:r>
            <a:endParaRPr lang="ja-JP" altLang="en-US" dirty="0"/>
          </a:p>
        </p:txBody>
      </p:sp>
      <p:sp>
        <p:nvSpPr>
          <p:cNvPr id="4" name="日付プレースホルダー 3">
            <a:extLst>
              <a:ext uri="{FF2B5EF4-FFF2-40B4-BE49-F238E27FC236}">
                <a16:creationId xmlns:a16="http://schemas.microsoft.com/office/drawing/2014/main" id="{16D6A324-D2B1-3740-A036-8DCE5E8241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332FE4C-4F50-7E4D-8115-472D44D9A99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93ABAEE-E9C4-C849-B74F-566992F79189}"/>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grpSp>
        <p:nvGrpSpPr>
          <p:cNvPr id="7" name="グループ化 39">
            <a:extLst>
              <a:ext uri="{FF2B5EF4-FFF2-40B4-BE49-F238E27FC236}">
                <a16:creationId xmlns:a16="http://schemas.microsoft.com/office/drawing/2014/main" id="{B4D7E622-3CCD-C647-99FC-8F80068B70E9}"/>
              </a:ext>
            </a:extLst>
          </p:cNvPr>
          <p:cNvGrpSpPr/>
          <p:nvPr/>
        </p:nvGrpSpPr>
        <p:grpSpPr>
          <a:xfrm>
            <a:off x="1173765" y="4104083"/>
            <a:ext cx="7286315" cy="2133229"/>
            <a:chOff x="179512" y="3599999"/>
            <a:chExt cx="8856984" cy="3141369"/>
          </a:xfrm>
        </p:grpSpPr>
        <p:sp>
          <p:nvSpPr>
            <p:cNvPr id="8" name="正方形/長方形 4">
              <a:extLst>
                <a:ext uri="{FF2B5EF4-FFF2-40B4-BE49-F238E27FC236}">
                  <a16:creationId xmlns:a16="http://schemas.microsoft.com/office/drawing/2014/main" id="{EBC475E6-AF79-DC45-8F68-164966A91287}"/>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4450F8C3-BA9C-2B4D-B75B-8F4276657A4B}"/>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ADFA7D28-825D-354D-9072-AEE73B48485E}"/>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3E40E57C-D4D0-954A-8E58-5049A82F91D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3D79DF7B-6AC2-3548-8C02-E4B689B2564F}"/>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A8C17357-6401-4948-B3F9-3AF5F047B03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8F444184-0A4F-EC4E-9534-6DB9CDF9788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D5F1811B-535B-E74E-B4D5-94052E5045E6}"/>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1DB35114-FAEB-6B43-989C-E579CB5A757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B4B3C168-7DD5-7B4C-B984-4E8E2426BD3E}"/>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ED217DAD-E7F9-C146-BA7F-30550A36809C}"/>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8E887F70-BA09-E745-A504-AADD08A26F64}"/>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B953386E-1507-BE4C-AA2B-1168F3E65EDF}"/>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四角形: 角を丸くする 26">
            <a:extLst>
              <a:ext uri="{FF2B5EF4-FFF2-40B4-BE49-F238E27FC236}">
                <a16:creationId xmlns:a16="http://schemas.microsoft.com/office/drawing/2014/main" id="{29E2BDE6-F8BD-0844-8F5B-9CDB9312014F}"/>
              </a:ext>
            </a:extLst>
          </p:cNvPr>
          <p:cNvSpPr/>
          <p:nvPr/>
        </p:nvSpPr>
        <p:spPr>
          <a:xfrm>
            <a:off x="5004048" y="4129052"/>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nvGrpSpPr>
          <p:cNvPr id="22" name="グループ化 21">
            <a:extLst>
              <a:ext uri="{FF2B5EF4-FFF2-40B4-BE49-F238E27FC236}">
                <a16:creationId xmlns:a16="http://schemas.microsoft.com/office/drawing/2014/main" id="{ECD9E973-1166-7C4F-94F8-D36EA989D7EC}"/>
              </a:ext>
            </a:extLst>
          </p:cNvPr>
          <p:cNvGrpSpPr/>
          <p:nvPr/>
        </p:nvGrpSpPr>
        <p:grpSpPr>
          <a:xfrm>
            <a:off x="1192334" y="4149080"/>
            <a:ext cx="6893096" cy="1984439"/>
            <a:chOff x="1192334" y="4149080"/>
            <a:chExt cx="6893096" cy="1984439"/>
          </a:xfrm>
        </p:grpSpPr>
        <p:pic>
          <p:nvPicPr>
            <p:cNvPr id="23" name="図 22" descr="文字が書かれている&#10;&#10;低い精度で自動的に生成された説明">
              <a:extLst>
                <a:ext uri="{FF2B5EF4-FFF2-40B4-BE49-F238E27FC236}">
                  <a16:creationId xmlns:a16="http://schemas.microsoft.com/office/drawing/2014/main" id="{9206CF79-B2C8-F248-AF8C-CDB8480DE4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2334" y="4149080"/>
              <a:ext cx="633110" cy="194946"/>
            </a:xfrm>
            <a:prstGeom prst="rect">
              <a:avLst/>
            </a:prstGeom>
          </p:spPr>
        </p:pic>
        <p:pic>
          <p:nvPicPr>
            <p:cNvPr id="24" name="図 23" descr="文字が書かれている&#10;&#10;低い精度で自動的に生成された説明">
              <a:extLst>
                <a:ext uri="{FF2B5EF4-FFF2-40B4-BE49-F238E27FC236}">
                  <a16:creationId xmlns:a16="http://schemas.microsoft.com/office/drawing/2014/main" id="{96DDDC78-56A3-BA4A-BCAE-50F4F8D88D8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3768" y="4149080"/>
              <a:ext cx="633110" cy="194946"/>
            </a:xfrm>
            <a:prstGeom prst="rect">
              <a:avLst/>
            </a:prstGeom>
          </p:spPr>
        </p:pic>
        <p:pic>
          <p:nvPicPr>
            <p:cNvPr id="25" name="図 24" descr="文字が書かれている&#10;&#10;低い精度で自動的に生成された説明">
              <a:extLst>
                <a:ext uri="{FF2B5EF4-FFF2-40B4-BE49-F238E27FC236}">
                  <a16:creationId xmlns:a16="http://schemas.microsoft.com/office/drawing/2014/main" id="{39BA15D3-BE90-B548-89FB-17CA9D3A36C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35896" y="4149080"/>
              <a:ext cx="633110" cy="194946"/>
            </a:xfrm>
            <a:prstGeom prst="rect">
              <a:avLst/>
            </a:prstGeom>
          </p:spPr>
        </p:pic>
        <p:pic>
          <p:nvPicPr>
            <p:cNvPr id="26" name="図 25" descr="文字が書かれている&#10;&#10;低い精度で自動的に生成された説明">
              <a:extLst>
                <a:ext uri="{FF2B5EF4-FFF2-40B4-BE49-F238E27FC236}">
                  <a16:creationId xmlns:a16="http://schemas.microsoft.com/office/drawing/2014/main" id="{A9C176FA-3464-1F43-A894-9ABD59D270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15154" y="4149080"/>
              <a:ext cx="633110" cy="194946"/>
            </a:xfrm>
            <a:prstGeom prst="rect">
              <a:avLst/>
            </a:prstGeom>
          </p:spPr>
        </p:pic>
        <p:pic>
          <p:nvPicPr>
            <p:cNvPr id="27" name="図 26" descr="文字が書かれている&#10;&#10;低い精度で自動的に生成された説明">
              <a:extLst>
                <a:ext uri="{FF2B5EF4-FFF2-40B4-BE49-F238E27FC236}">
                  <a16:creationId xmlns:a16="http://schemas.microsoft.com/office/drawing/2014/main" id="{24995969-BD19-A64F-AE53-2184BDCE71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52320" y="4149080"/>
              <a:ext cx="633110" cy="194946"/>
            </a:xfrm>
            <a:prstGeom prst="rect">
              <a:avLst/>
            </a:prstGeom>
          </p:spPr>
        </p:pic>
        <p:pic>
          <p:nvPicPr>
            <p:cNvPr id="28" name="図 27" descr="文字が書かれている&#10;&#10;低い精度で自動的に生成された説明">
              <a:extLst>
                <a:ext uri="{FF2B5EF4-FFF2-40B4-BE49-F238E27FC236}">
                  <a16:creationId xmlns:a16="http://schemas.microsoft.com/office/drawing/2014/main" id="{18517034-3C58-1945-A2A2-1715E5B7227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9872" y="5938573"/>
              <a:ext cx="633110" cy="194946"/>
            </a:xfrm>
            <a:prstGeom prst="rect">
              <a:avLst/>
            </a:prstGeom>
          </p:spPr>
        </p:pic>
      </p:grpSp>
      <p:sp>
        <p:nvSpPr>
          <p:cNvPr id="29" name="四角形: 角を丸くする 26">
            <a:extLst>
              <a:ext uri="{FF2B5EF4-FFF2-40B4-BE49-F238E27FC236}">
                <a16:creationId xmlns:a16="http://schemas.microsoft.com/office/drawing/2014/main" id="{1F1CDD87-C31B-0D4C-9B1F-D00F20F1D0C0}"/>
              </a:ext>
            </a:extLst>
          </p:cNvPr>
          <p:cNvSpPr/>
          <p:nvPr/>
        </p:nvSpPr>
        <p:spPr>
          <a:xfrm>
            <a:off x="5525667" y="5943515"/>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spTree>
    <p:extLst>
      <p:ext uri="{BB962C8B-B14F-4D97-AF65-F5344CB8AC3E}">
        <p14:creationId xmlns:p14="http://schemas.microsoft.com/office/powerpoint/2010/main" val="56148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825FD-D7F7-044E-828E-8FC7830C22D2}"/>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481835BE-CB0A-EF42-B4D2-BC6F9D1BF38D}"/>
              </a:ext>
            </a:extLst>
          </p:cNvPr>
          <p:cNvSpPr>
            <a:spLocks noGrp="1"/>
          </p:cNvSpPr>
          <p:nvPr>
            <p:ph idx="1"/>
          </p:nvPr>
        </p:nvSpPr>
        <p:spPr/>
        <p:txBody>
          <a:bodyPr/>
          <a:lstStyle/>
          <a:p>
            <a:pPr>
              <a:lnSpc>
                <a:spcPct val="90000"/>
              </a:lnSpc>
            </a:pPr>
            <a:r>
              <a:rPr lang="ja-JP" altLang="en-US" sz="2400"/>
              <a:t>どこかにサインインしようとしてこの画面になったら，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CE80C1F6-5BB2-EC4B-A863-577A60E6881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4DE36AD-89B5-9449-87BA-74D15067235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E48F367-A623-5841-87FA-C6F9BEF63BD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5F4B6B55-4A71-AC48-9E10-600E78D36172}"/>
              </a:ext>
            </a:extLst>
          </p:cNvPr>
          <p:cNvPicPr>
            <a:picLocks noChangeAspect="1"/>
          </p:cNvPicPr>
          <p:nvPr/>
        </p:nvPicPr>
        <p:blipFill>
          <a:blip r:embed="rId2"/>
          <a:stretch>
            <a:fillRect/>
          </a:stretch>
        </p:blipFill>
        <p:spPr>
          <a:xfrm>
            <a:off x="6834712" y="27527"/>
            <a:ext cx="2268942" cy="667224"/>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AEAEFA68-8B9C-F24C-9C81-A67F0AC5A740}"/>
              </a:ext>
            </a:extLst>
          </p:cNvPr>
          <p:cNvPicPr>
            <a:picLocks noChangeAspect="1"/>
          </p:cNvPicPr>
          <p:nvPr/>
        </p:nvPicPr>
        <p:blipFill rotWithShape="1">
          <a:blip r:embed="rId3">
            <a:extLst>
              <a:ext uri="{28A0092B-C50C-407E-A947-70E740481C1C}">
                <a14:useLocalDpi xmlns:a14="http://schemas.microsoft.com/office/drawing/2010/main" val="0"/>
              </a:ext>
            </a:extLst>
          </a:blip>
          <a:srcRect l="4252" t="4200" r="4678" b="7088"/>
          <a:stretch/>
        </p:blipFill>
        <p:spPr>
          <a:xfrm>
            <a:off x="4572000" y="2595000"/>
            <a:ext cx="4489879" cy="3596243"/>
          </a:xfrm>
          <a:prstGeom prst="rect">
            <a:avLst/>
          </a:prstGeom>
        </p:spPr>
      </p:pic>
      <p:sp>
        <p:nvSpPr>
          <p:cNvPr id="9" name="正方形/長方形 8">
            <a:extLst>
              <a:ext uri="{FF2B5EF4-FFF2-40B4-BE49-F238E27FC236}">
                <a16:creationId xmlns:a16="http://schemas.microsoft.com/office/drawing/2014/main" id="{B6D9AB90-7606-7B4F-97B3-19A99D31DE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E66AAD5F-EBF8-4549-A7D6-96F8C89B509C}"/>
              </a:ext>
            </a:extLst>
          </p:cNvPr>
          <p:cNvPicPr>
            <a:picLocks noChangeAspect="1"/>
          </p:cNvPicPr>
          <p:nvPr/>
        </p:nvPicPr>
        <p:blipFill rotWithShape="1">
          <a:blip r:embed="rId4">
            <a:extLst>
              <a:ext uri="{28A0092B-C50C-407E-A947-70E740481C1C}">
                <a14:useLocalDpi xmlns:a14="http://schemas.microsoft.com/office/drawing/2010/main" val="0"/>
              </a:ext>
            </a:extLst>
          </a:blip>
          <a:srcRect t="4005" b="4005"/>
          <a:stretch/>
        </p:blipFill>
        <p:spPr>
          <a:xfrm>
            <a:off x="2195736" y="3709976"/>
            <a:ext cx="1371600" cy="2593566"/>
          </a:xfrm>
          <a:prstGeom prst="rect">
            <a:avLst/>
          </a:prstGeom>
        </p:spPr>
      </p:pic>
    </p:spTree>
    <p:extLst>
      <p:ext uri="{BB962C8B-B14F-4D97-AF65-F5344CB8AC3E}">
        <p14:creationId xmlns:p14="http://schemas.microsoft.com/office/powerpoint/2010/main" val="2488256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671B3-B0A4-C746-8705-85EBEF254AAE}"/>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20FA27BC-902A-CF43-BF71-FCA88DA8BA9E}"/>
              </a:ext>
            </a:extLst>
          </p:cNvPr>
          <p:cNvSpPr>
            <a:spLocks noGrp="1"/>
          </p:cNvSpPr>
          <p:nvPr>
            <p:ph idx="1"/>
          </p:nvPr>
        </p:nvSpPr>
        <p:spPr/>
        <p:txBody>
          <a:bodyPr/>
          <a:lstStyle/>
          <a:p>
            <a:r>
              <a:rPr kumimoji="1" lang="ja-JP" altLang="en-US"/>
              <a:t>新任の方は，初期パスワードの</a:t>
            </a:r>
            <a:r>
              <a:rPr lang="ja-JP" altLang="en-US"/>
              <a:t>変更</a:t>
            </a:r>
            <a:r>
              <a:rPr kumimoji="1" lang="ja-JP" altLang="en-US"/>
              <a:t>が必要です</a:t>
            </a:r>
            <a:endParaRPr kumimoji="1" lang="en-US" altLang="ja-JP" dirty="0"/>
          </a:p>
          <a:p>
            <a:r>
              <a:rPr kumimoji="1" lang="ja-JP" altLang="en-US"/>
              <a:t>多要素認証の設定を推奨します</a:t>
            </a:r>
            <a:endParaRPr kumimoji="1" lang="en-US" altLang="ja-JP" dirty="0"/>
          </a:p>
          <a:p>
            <a:pPr lvl="1"/>
            <a:r>
              <a:rPr lang="ja-JP" altLang="en-US"/>
              <a:t>詳しくは第</a:t>
            </a:r>
            <a:r>
              <a:rPr lang="en-US" altLang="ja-JP" dirty="0"/>
              <a:t>4</a:t>
            </a:r>
            <a:r>
              <a:rPr lang="ja-JP" altLang="en-US"/>
              <a:t>部で</a:t>
            </a:r>
            <a:endParaRPr kumimoji="1" lang="en-US" altLang="ja-JP" dirty="0"/>
          </a:p>
        </p:txBody>
      </p:sp>
      <p:sp>
        <p:nvSpPr>
          <p:cNvPr id="4" name="日付プレースホルダー 3">
            <a:extLst>
              <a:ext uri="{FF2B5EF4-FFF2-40B4-BE49-F238E27FC236}">
                <a16:creationId xmlns:a16="http://schemas.microsoft.com/office/drawing/2014/main" id="{F6B2ED7A-514B-184D-9F7D-98245AC1585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FA8C648D-471C-1640-81D5-168F3A57D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C9F9722-5669-A242-AD0B-13120886BC84}"/>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37" name="図 3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7A7048ED-1384-3241-9880-12D52BAEF267}"/>
              </a:ext>
            </a:extLst>
          </p:cNvPr>
          <p:cNvPicPr>
            <a:picLocks noChangeAspect="1"/>
          </p:cNvPicPr>
          <p:nvPr/>
        </p:nvPicPr>
        <p:blipFill rotWithShape="1">
          <a:blip r:embed="rId2">
            <a:extLst>
              <a:ext uri="{28A0092B-C50C-407E-A947-70E740481C1C}">
                <a14:useLocalDpi xmlns:a14="http://schemas.microsoft.com/office/drawing/2010/main" val="0"/>
              </a:ext>
            </a:extLst>
          </a:blip>
          <a:srcRect l="6298" t="14699" r="5799" b="6037"/>
          <a:stretch/>
        </p:blipFill>
        <p:spPr>
          <a:xfrm>
            <a:off x="3988623" y="2432251"/>
            <a:ext cx="5129153" cy="4425749"/>
          </a:xfrm>
          <a:prstGeom prst="rect">
            <a:avLst/>
          </a:prstGeom>
        </p:spPr>
      </p:pic>
      <p:sp>
        <p:nvSpPr>
          <p:cNvPr id="39" name="正方形/長方形 38">
            <a:extLst>
              <a:ext uri="{FF2B5EF4-FFF2-40B4-BE49-F238E27FC236}">
                <a16:creationId xmlns:a16="http://schemas.microsoft.com/office/drawing/2014/main" id="{BA4BE323-08A9-B846-8F65-045D63EA6021}"/>
              </a:ext>
            </a:extLst>
          </p:cNvPr>
          <p:cNvSpPr/>
          <p:nvPr/>
        </p:nvSpPr>
        <p:spPr>
          <a:xfrm>
            <a:off x="4283968" y="5635292"/>
            <a:ext cx="2269232" cy="5845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吹き出し 39">
            <a:extLst>
              <a:ext uri="{FF2B5EF4-FFF2-40B4-BE49-F238E27FC236}">
                <a16:creationId xmlns:a16="http://schemas.microsoft.com/office/drawing/2014/main" id="{423539D7-174E-9049-B30B-B35FE6822F03}"/>
              </a:ext>
            </a:extLst>
          </p:cNvPr>
          <p:cNvSpPr/>
          <p:nvPr/>
        </p:nvSpPr>
        <p:spPr>
          <a:xfrm>
            <a:off x="789446" y="3471322"/>
            <a:ext cx="1764297" cy="504056"/>
          </a:xfrm>
          <a:prstGeom prst="wedgeRoundRectCallout">
            <a:avLst>
              <a:gd name="adj1" fmla="val 146924"/>
              <a:gd name="adj2" fmla="val 3813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41" name="正方形/長方形 40">
            <a:extLst>
              <a:ext uri="{FF2B5EF4-FFF2-40B4-BE49-F238E27FC236}">
                <a16:creationId xmlns:a16="http://schemas.microsoft.com/office/drawing/2014/main" id="{80831F8D-E1AF-594D-A7F2-CA7896D59E8B}"/>
              </a:ext>
            </a:extLst>
          </p:cNvPr>
          <p:cNvSpPr/>
          <p:nvPr/>
        </p:nvSpPr>
        <p:spPr>
          <a:xfrm>
            <a:off x="3348670" y="3578489"/>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pic>
        <p:nvPicPr>
          <p:cNvPr id="42" name="図 41">
            <a:extLst>
              <a:ext uri="{FF2B5EF4-FFF2-40B4-BE49-F238E27FC236}">
                <a16:creationId xmlns:a16="http://schemas.microsoft.com/office/drawing/2014/main" id="{CF35D606-6350-F14B-8334-9D7F04688D0F}"/>
              </a:ext>
            </a:extLst>
          </p:cNvPr>
          <p:cNvPicPr>
            <a:picLocks noChangeAspect="1"/>
          </p:cNvPicPr>
          <p:nvPr/>
        </p:nvPicPr>
        <p:blipFill>
          <a:blip r:embed="rId3"/>
          <a:stretch>
            <a:fillRect/>
          </a:stretch>
        </p:blipFill>
        <p:spPr>
          <a:xfrm>
            <a:off x="6834712" y="27527"/>
            <a:ext cx="2268942" cy="667224"/>
          </a:xfrm>
          <a:prstGeom prst="rect">
            <a:avLst/>
          </a:prstGeom>
        </p:spPr>
      </p:pic>
      <p:sp>
        <p:nvSpPr>
          <p:cNvPr id="43" name="正方形/長方形 42">
            <a:extLst>
              <a:ext uri="{FF2B5EF4-FFF2-40B4-BE49-F238E27FC236}">
                <a16:creationId xmlns:a16="http://schemas.microsoft.com/office/drawing/2014/main" id="{10CE7F81-6089-5047-901A-C2A1E579A6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09765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2FBCC9-C296-E940-B398-CC6A135F4ED5}"/>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DC7992BE-44B4-7E4C-B3A0-2556AC3EE23A}"/>
              </a:ext>
            </a:extLst>
          </p:cNvPr>
          <p:cNvSpPr>
            <a:spLocks noGrp="1"/>
          </p:cNvSpPr>
          <p:nvPr>
            <p:ph idx="1"/>
          </p:nvPr>
        </p:nvSpPr>
        <p:spPr/>
        <p:txBody>
          <a:bodyPr/>
          <a:lstStyle/>
          <a:p>
            <a:r>
              <a:rPr lang="ja-JP" altLang="en-US"/>
              <a:t>場所によって，ユーザ名が微妙に違います</a:t>
            </a:r>
          </a:p>
        </p:txBody>
      </p:sp>
      <p:sp>
        <p:nvSpPr>
          <p:cNvPr id="4" name="日付プレースホルダー 3">
            <a:extLst>
              <a:ext uri="{FF2B5EF4-FFF2-40B4-BE49-F238E27FC236}">
                <a16:creationId xmlns:a16="http://schemas.microsoft.com/office/drawing/2014/main" id="{6D01AE60-99AC-5040-ABCF-35C0EEFB39F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5369F48-4C0D-074A-8088-B3A32729C6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FA1C53-8AE3-5D4F-960A-509EC96D4498}"/>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7" name="図 6" descr="グラフィカル ユーザー インターフェイス&#10;&#10;自動的に生成された説明">
            <a:extLst>
              <a:ext uri="{FF2B5EF4-FFF2-40B4-BE49-F238E27FC236}">
                <a16:creationId xmlns:a16="http://schemas.microsoft.com/office/drawing/2014/main" id="{C2364DB4-30EB-0F4A-B37E-1F1413417DD1}"/>
              </a:ext>
            </a:extLst>
          </p:cNvPr>
          <p:cNvPicPr>
            <a:picLocks noChangeAspect="1"/>
          </p:cNvPicPr>
          <p:nvPr/>
        </p:nvPicPr>
        <p:blipFill rotWithShape="1">
          <a:blip r:embed="rId2">
            <a:extLst>
              <a:ext uri="{28A0092B-C50C-407E-A947-70E740481C1C}">
                <a14:useLocalDpi xmlns:a14="http://schemas.microsoft.com/office/drawing/2010/main" val="0"/>
              </a:ext>
            </a:extLst>
          </a:blip>
          <a:srcRect l="4252" t="4200" r="4678" b="7088"/>
          <a:stretch/>
        </p:blipFill>
        <p:spPr>
          <a:xfrm>
            <a:off x="5273582" y="3429000"/>
            <a:ext cx="3741566" cy="2996869"/>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7F5257DA-7951-FB4C-85FC-B7AAE1312770}"/>
              </a:ext>
            </a:extLst>
          </p:cNvPr>
          <p:cNvPicPr>
            <a:picLocks noChangeAspect="1"/>
          </p:cNvPicPr>
          <p:nvPr/>
        </p:nvPicPr>
        <p:blipFill rotWithShape="1">
          <a:blip r:embed="rId3">
            <a:extLst>
              <a:ext uri="{28A0092B-C50C-407E-A947-70E740481C1C}">
                <a14:useLocalDpi xmlns:a14="http://schemas.microsoft.com/office/drawing/2010/main" val="0"/>
              </a:ext>
            </a:extLst>
          </a:blip>
          <a:srcRect l="5484" t="4005" r="5484" b="7315"/>
          <a:stretch/>
        </p:blipFill>
        <p:spPr>
          <a:xfrm>
            <a:off x="251520" y="3080330"/>
            <a:ext cx="3517628" cy="3300998"/>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1997ABC7-C5EF-2A47-9A60-20EB37A18C18}"/>
              </a:ext>
            </a:extLst>
          </p:cNvPr>
          <p:cNvPicPr>
            <a:picLocks noChangeAspect="1"/>
          </p:cNvPicPr>
          <p:nvPr/>
        </p:nvPicPr>
        <p:blipFill rotWithShape="1">
          <a:blip r:embed="rId4">
            <a:extLst>
              <a:ext uri="{28A0092B-C50C-407E-A947-70E740481C1C}">
                <a14:useLocalDpi xmlns:a14="http://schemas.microsoft.com/office/drawing/2010/main" val="0"/>
              </a:ext>
            </a:extLst>
          </a:blip>
          <a:srcRect l="30483" t="34812" r="30207" b="29488"/>
          <a:stretch/>
        </p:blipFill>
        <p:spPr>
          <a:xfrm>
            <a:off x="3203848" y="2122328"/>
            <a:ext cx="3175993" cy="2448272"/>
          </a:xfrm>
          <a:prstGeom prst="rect">
            <a:avLst/>
          </a:prstGeom>
        </p:spPr>
      </p:pic>
      <p:sp>
        <p:nvSpPr>
          <p:cNvPr id="10" name="正方形/長方形 9">
            <a:extLst>
              <a:ext uri="{FF2B5EF4-FFF2-40B4-BE49-F238E27FC236}">
                <a16:creationId xmlns:a16="http://schemas.microsoft.com/office/drawing/2014/main" id="{9BCA1540-2334-284C-93F0-458ABE959EB5}"/>
              </a:ext>
            </a:extLst>
          </p:cNvPr>
          <p:cNvSpPr/>
          <p:nvPr/>
        </p:nvSpPr>
        <p:spPr>
          <a:xfrm>
            <a:off x="7596335" y="1293034"/>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7774822C-92D1-144F-BFE5-5B7941B8FA2A}"/>
              </a:ext>
            </a:extLst>
          </p:cNvPr>
          <p:cNvSpPr/>
          <p:nvPr/>
        </p:nvSpPr>
        <p:spPr>
          <a:xfrm>
            <a:off x="1456184" y="4570600"/>
            <a:ext cx="1668016"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D2065C6-3AD0-BE47-9318-F67E91DE546F}"/>
              </a:ext>
            </a:extLst>
          </p:cNvPr>
          <p:cNvSpPr/>
          <p:nvPr/>
        </p:nvSpPr>
        <p:spPr>
          <a:xfrm>
            <a:off x="3502726" y="3212976"/>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674895-80C9-974C-BE14-2311B604C317}"/>
              </a:ext>
            </a:extLst>
          </p:cNvPr>
          <p:cNvSpPr/>
          <p:nvPr/>
        </p:nvSpPr>
        <p:spPr>
          <a:xfrm>
            <a:off x="7596335" y="4735705"/>
            <a:ext cx="1077343" cy="90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89E57DD8-4273-7249-A86C-B742557A83B9}"/>
              </a:ext>
            </a:extLst>
          </p:cNvPr>
          <p:cNvSpPr/>
          <p:nvPr/>
        </p:nvSpPr>
        <p:spPr>
          <a:xfrm>
            <a:off x="323528" y="2348880"/>
            <a:ext cx="2038164" cy="697349"/>
          </a:xfrm>
          <a:prstGeom prst="wedgeRoundRectCallout">
            <a:avLst>
              <a:gd name="adj1" fmla="val 63590"/>
              <a:gd name="adj2" fmla="val 27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5" name="角丸四角形吹き出し 14">
            <a:extLst>
              <a:ext uri="{FF2B5EF4-FFF2-40B4-BE49-F238E27FC236}">
                <a16:creationId xmlns:a16="http://schemas.microsoft.com/office/drawing/2014/main" id="{34491575-97CE-F640-B6B3-87EFA0CE4490}"/>
              </a:ext>
            </a:extLst>
          </p:cNvPr>
          <p:cNvSpPr/>
          <p:nvPr/>
        </p:nvSpPr>
        <p:spPr>
          <a:xfrm>
            <a:off x="2483768" y="5328461"/>
            <a:ext cx="4069432" cy="852974"/>
          </a:xfrm>
          <a:prstGeom prst="wedgeRoundRectCallout">
            <a:avLst>
              <a:gd name="adj1" fmla="val -5467"/>
              <a:gd name="adj2" fmla="val -2718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a:t>
            </a:r>
            <a:r>
              <a:rPr lang="en-US" altLang="ja-JP" sz="2000" dirty="0" err="1"/>
              <a:t>utac.u-tokyo.ac.jp</a:t>
            </a:r>
            <a:r>
              <a:rPr lang="ja-JP" altLang="en-US" sz="2000"/>
              <a:t>」の形式のみ受け付ける</a:t>
            </a:r>
            <a:endParaRPr lang="en-US" altLang="ja-JP" sz="2000" dirty="0"/>
          </a:p>
        </p:txBody>
      </p:sp>
      <p:sp>
        <p:nvSpPr>
          <p:cNvPr id="16" name="角丸四角形吹き出し 15">
            <a:extLst>
              <a:ext uri="{FF2B5EF4-FFF2-40B4-BE49-F238E27FC236}">
                <a16:creationId xmlns:a16="http://schemas.microsoft.com/office/drawing/2014/main" id="{AAEC3A4B-B2E4-464A-837C-63A2BE47BF52}"/>
              </a:ext>
            </a:extLst>
          </p:cNvPr>
          <p:cNvSpPr/>
          <p:nvPr/>
        </p:nvSpPr>
        <p:spPr>
          <a:xfrm>
            <a:off x="6635887" y="2320981"/>
            <a:ext cx="2098104" cy="504056"/>
          </a:xfrm>
          <a:prstGeom prst="wedgeRoundRectCallout">
            <a:avLst>
              <a:gd name="adj1" fmla="val 33534"/>
              <a:gd name="adj2" fmla="val 4209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7" name="図 16">
            <a:extLst>
              <a:ext uri="{FF2B5EF4-FFF2-40B4-BE49-F238E27FC236}">
                <a16:creationId xmlns:a16="http://schemas.microsoft.com/office/drawing/2014/main" id="{0D8E0C46-BE76-F441-A93C-10E4E9A931A8}"/>
              </a:ext>
            </a:extLst>
          </p:cNvPr>
          <p:cNvPicPr>
            <a:picLocks noChangeAspect="1"/>
          </p:cNvPicPr>
          <p:nvPr/>
        </p:nvPicPr>
        <p:blipFill>
          <a:blip r:embed="rId5"/>
          <a:stretch>
            <a:fillRect/>
          </a:stretch>
        </p:blipFill>
        <p:spPr>
          <a:xfrm>
            <a:off x="6834712" y="27527"/>
            <a:ext cx="2268942" cy="667224"/>
          </a:xfrm>
          <a:prstGeom prst="rect">
            <a:avLst/>
          </a:prstGeom>
        </p:spPr>
      </p:pic>
      <p:sp>
        <p:nvSpPr>
          <p:cNvPr id="18" name="正方形/長方形 17">
            <a:extLst>
              <a:ext uri="{FF2B5EF4-FFF2-40B4-BE49-F238E27FC236}">
                <a16:creationId xmlns:a16="http://schemas.microsoft.com/office/drawing/2014/main" id="{66094253-A4E1-9445-9122-5D241664AD0E}"/>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4180748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14447</TotalTime>
  <Words>2373</Words>
  <Application>Microsoft Macintosh PowerPoint</Application>
  <PresentationFormat>画面に合わせる (4:3)</PresentationFormat>
  <Paragraphs>382</Paragraphs>
  <Slides>43</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43</vt:i4>
      </vt:variant>
    </vt:vector>
  </HeadingPairs>
  <TitlesOfParts>
    <vt:vector size="48"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UTokyo Account</vt:lpstr>
      <vt:lpstr>UTokyo Account</vt:lpstr>
      <vt:lpstr>非常勤講師の UTokyo Account</vt:lpstr>
      <vt:lpstr>UTAS</vt:lpstr>
      <vt:lpstr>UTAS</vt:lpstr>
      <vt:lpstr>UTAS</vt:lpstr>
      <vt:lpstr>Zoom</vt:lpstr>
      <vt:lpstr>サインイン</vt:lpstr>
      <vt:lpstr>ミーティングの設定 </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未履修での聴講</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1111</cp:revision>
  <cp:lastPrinted>2022-03-12T07:41:18Z</cp:lastPrinted>
  <dcterms:created xsi:type="dcterms:W3CDTF">2020-03-09T13:20:48Z</dcterms:created>
  <dcterms:modified xsi:type="dcterms:W3CDTF">2022-03-14T01:23:01Z</dcterms:modified>
</cp:coreProperties>
</file>